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3" r:id="rId2"/>
  </p:sldMasterIdLst>
  <p:notesMasterIdLst>
    <p:notesMasterId r:id="rId51"/>
  </p:notesMasterIdLst>
  <p:handoutMasterIdLst>
    <p:handoutMasterId r:id="rId52"/>
  </p:handoutMasterIdLst>
  <p:sldIdLst>
    <p:sldId id="286" r:id="rId3"/>
    <p:sldId id="296" r:id="rId4"/>
    <p:sldId id="288" r:id="rId5"/>
    <p:sldId id="297" r:id="rId6"/>
    <p:sldId id="343" r:id="rId7"/>
    <p:sldId id="291" r:id="rId8"/>
    <p:sldId id="292" r:id="rId9"/>
    <p:sldId id="293" r:id="rId10"/>
    <p:sldId id="294" r:id="rId11"/>
    <p:sldId id="345" r:id="rId12"/>
    <p:sldId id="346" r:id="rId13"/>
    <p:sldId id="322" r:id="rId14"/>
    <p:sldId id="351" r:id="rId15"/>
    <p:sldId id="347" r:id="rId16"/>
    <p:sldId id="352" r:id="rId17"/>
    <p:sldId id="349" r:id="rId18"/>
    <p:sldId id="350" r:id="rId19"/>
    <p:sldId id="295" r:id="rId20"/>
    <p:sldId id="300" r:id="rId21"/>
    <p:sldId id="304" r:id="rId22"/>
    <p:sldId id="305" r:id="rId23"/>
    <p:sldId id="306" r:id="rId24"/>
    <p:sldId id="307" r:id="rId25"/>
    <p:sldId id="308" r:id="rId26"/>
    <p:sldId id="301" r:id="rId27"/>
    <p:sldId id="309" r:id="rId28"/>
    <p:sldId id="310" r:id="rId29"/>
    <p:sldId id="311" r:id="rId30"/>
    <p:sldId id="313" r:id="rId31"/>
    <p:sldId id="314" r:id="rId32"/>
    <p:sldId id="303" r:id="rId33"/>
    <p:sldId id="315" r:id="rId34"/>
    <p:sldId id="316" r:id="rId35"/>
    <p:sldId id="317" r:id="rId36"/>
    <p:sldId id="323" r:id="rId37"/>
    <p:sldId id="318" r:id="rId38"/>
    <p:sldId id="324" r:id="rId39"/>
    <p:sldId id="325" r:id="rId40"/>
    <p:sldId id="328" r:id="rId41"/>
    <p:sldId id="327" r:id="rId42"/>
    <p:sldId id="329" r:id="rId43"/>
    <p:sldId id="342" r:id="rId44"/>
    <p:sldId id="338" r:id="rId45"/>
    <p:sldId id="339" r:id="rId46"/>
    <p:sldId id="340" r:id="rId47"/>
    <p:sldId id="341" r:id="rId48"/>
    <p:sldId id="353" r:id="rId49"/>
    <p:sldId id="29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766" autoAdjust="0"/>
  </p:normalViewPr>
  <p:slideViewPr>
    <p:cSldViewPr snapToGrid="0">
      <p:cViewPr varScale="1">
        <p:scale>
          <a:sx n="91" d="100"/>
          <a:sy n="91" d="100"/>
        </p:scale>
        <p:origin x="13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143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8F1AAB-9C1B-4E4F-BB6F-7BCCB9E4C0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AF170-2816-4739-ADAA-D38E63E88D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DE99E-CF11-4B03-9770-68F5F5D51A52}" type="datetimeFigureOut">
              <a:rPr lang="en-GB" smtClean="0"/>
              <a:t>05/10/2018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204DB-3345-4233-876F-305825C7D3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18F72-597C-450B-B843-706931BC9F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8C884-3CC3-4E50-80FA-36E4BEE462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9518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E91AB-7B1C-4919-9757-8596C1A8E949}" type="datetimeFigureOut">
              <a:rPr lang="en-GB" smtClean="0"/>
              <a:t>05/10/2018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DA3B6-900C-4C7B-B8C6-6E6502235D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500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make a </a:t>
            </a:r>
            <a:r>
              <a:rPr lang="nl-BE" dirty="0" err="1"/>
              <a:t>note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notations</a:t>
            </a:r>
            <a:r>
              <a:rPr lang="nl-BE" dirty="0"/>
              <a:t>, </a:t>
            </a:r>
            <a:r>
              <a:rPr lang="nl-BE" dirty="0" err="1"/>
              <a:t>subscripts</a:t>
            </a:r>
            <a:r>
              <a:rPr lang="nl-BE" dirty="0"/>
              <a:t>/</a:t>
            </a:r>
            <a:r>
              <a:rPr lang="nl-BE" dirty="0" err="1"/>
              <a:t>apostrophe</a:t>
            </a:r>
            <a:r>
              <a:rPr lang="nl-BE" dirty="0"/>
              <a:t>/,,,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937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NOTE: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input in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, but 6 “features” i.e.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higher</a:t>
            </a:r>
            <a:r>
              <a:rPr lang="nl-BE" dirty="0"/>
              <a:t> order </a:t>
            </a:r>
            <a:r>
              <a:rPr lang="nl-BE" dirty="0" err="1"/>
              <a:t>degrees</a:t>
            </a:r>
            <a:r>
              <a:rPr lang="nl-BE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58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this</a:t>
            </a:r>
            <a:r>
              <a:rPr lang="nl-BE" dirty="0"/>
              <a:t> case: 7 training data points </a:t>
            </a:r>
            <a:r>
              <a:rPr lang="nl-BE" dirty="0" err="1"/>
              <a:t>and</a:t>
            </a:r>
            <a:r>
              <a:rPr lang="nl-BE" dirty="0"/>
              <a:t> 7 parameters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able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find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weights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so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that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all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dots</a:t>
            </a:r>
            <a:r>
              <a:rPr lang="nl-BE" dirty="0">
                <a:sym typeface="Wingdings" panose="05000000000000000000" pitchFamily="2" charset="2"/>
              </a:rPr>
              <a:t> fit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curve, </a:t>
            </a:r>
            <a:r>
              <a:rPr lang="nl-BE" dirty="0" err="1">
                <a:sym typeface="Wingdings" panose="05000000000000000000" pitchFamily="2" charset="2"/>
              </a:rPr>
              <a:t>loss</a:t>
            </a:r>
            <a:r>
              <a:rPr lang="nl-BE" dirty="0">
                <a:sym typeface="Wingdings" panose="05000000000000000000" pitchFamily="2" charset="2"/>
              </a:rPr>
              <a:t> = zero.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852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Outside</a:t>
            </a:r>
            <a:r>
              <a:rPr lang="nl-BE" dirty="0"/>
              <a:t> of training range, </a:t>
            </a:r>
            <a:r>
              <a:rPr lang="nl-BE" dirty="0" err="1"/>
              <a:t>predictions</a:t>
            </a:r>
            <a:r>
              <a:rPr lang="nl-BE" dirty="0"/>
              <a:t> are </a:t>
            </a:r>
            <a:r>
              <a:rPr lang="nl-BE" dirty="0" err="1"/>
              <a:t>horrible</a:t>
            </a:r>
            <a:r>
              <a:rPr lang="nl-BE" dirty="0"/>
              <a:t>. Even </a:t>
            </a:r>
            <a:r>
              <a:rPr lang="nl-BE" dirty="0" err="1"/>
              <a:t>inside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range of training data, model fits training data </a:t>
            </a:r>
            <a:r>
              <a:rPr lang="nl-BE" dirty="0" err="1"/>
              <a:t>very</a:t>
            </a:r>
            <a:r>
              <a:rPr lang="nl-BE" dirty="0"/>
              <a:t> wel but </a:t>
            </a:r>
            <a:r>
              <a:rPr lang="nl-BE" dirty="0" err="1"/>
              <a:t>performs</a:t>
            </a:r>
            <a:r>
              <a:rPr lang="nl-BE" dirty="0"/>
              <a:t> </a:t>
            </a:r>
            <a:r>
              <a:rPr lang="nl-BE" dirty="0" err="1"/>
              <a:t>very</a:t>
            </a:r>
            <a:r>
              <a:rPr lang="nl-BE" dirty="0"/>
              <a:t> </a:t>
            </a:r>
            <a:r>
              <a:rPr lang="nl-BE" dirty="0" err="1"/>
              <a:t>badly</a:t>
            </a:r>
            <a:r>
              <a:rPr lang="nl-BE" dirty="0"/>
              <a:t> on new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174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high </a:t>
            </a:r>
            <a:r>
              <a:rPr lang="nl-BE" dirty="0" err="1"/>
              <a:t>coefficients</a:t>
            </a:r>
            <a:r>
              <a:rPr lang="nl-BE" dirty="0"/>
              <a:t> = high </a:t>
            </a:r>
            <a:r>
              <a:rPr lang="nl-BE" dirty="0" err="1"/>
              <a:t>dependence</a:t>
            </a:r>
            <a:r>
              <a:rPr lang="nl-BE" dirty="0"/>
              <a:t> on </a:t>
            </a:r>
            <a:r>
              <a:rPr lang="nl-BE" dirty="0" err="1"/>
              <a:t>individual</a:t>
            </a:r>
            <a:r>
              <a:rPr lang="nl-BE" dirty="0"/>
              <a:t> features. </a:t>
            </a:r>
            <a:r>
              <a:rPr lang="nl-BE" dirty="0" err="1"/>
              <a:t>Fixed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regularization</a:t>
            </a:r>
            <a:r>
              <a:rPr lang="nl-BE" dirty="0"/>
              <a:t>,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avoids</a:t>
            </a:r>
            <a:r>
              <a:rPr lang="nl-BE" dirty="0"/>
              <a:t> high </a:t>
            </a:r>
            <a:r>
              <a:rPr lang="nl-BE" dirty="0" err="1"/>
              <a:t>coefficients</a:t>
            </a:r>
            <a:r>
              <a:rPr lang="nl-BE" dirty="0"/>
              <a:t>. (We </a:t>
            </a:r>
            <a:r>
              <a:rPr lang="nl-BE" dirty="0" err="1"/>
              <a:t>will</a:t>
            </a:r>
            <a:r>
              <a:rPr lang="nl-BE" dirty="0"/>
              <a:t> later </a:t>
            </a:r>
            <a:r>
              <a:rPr lang="nl-BE" dirty="0" err="1"/>
              <a:t>see</a:t>
            </a:r>
            <a:r>
              <a:rPr lang="nl-BE" dirty="0"/>
              <a:t> a strong </a:t>
            </a:r>
            <a:r>
              <a:rPr lang="nl-BE" dirty="0" err="1"/>
              <a:t>analogy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regularization</a:t>
            </a:r>
            <a:r>
              <a:rPr lang="nl-BE" dirty="0"/>
              <a:t> of </a:t>
            </a:r>
            <a:r>
              <a:rPr lang="nl-BE" dirty="0" err="1"/>
              <a:t>neural</a:t>
            </a:r>
            <a:r>
              <a:rPr lang="nl-BE" dirty="0"/>
              <a:t> </a:t>
            </a:r>
            <a:r>
              <a:rPr lang="nl-BE" dirty="0" err="1"/>
              <a:t>networks</a:t>
            </a:r>
            <a:r>
              <a:rPr lang="nl-BE" dirty="0"/>
              <a:t>: drop-out </a:t>
            </a:r>
            <a:r>
              <a:rPr lang="nl-BE" dirty="0" err="1"/>
              <a:t>avoids</a:t>
            </a:r>
            <a:r>
              <a:rPr lang="nl-BE" dirty="0"/>
              <a:t> a strong </a:t>
            </a:r>
            <a:r>
              <a:rPr lang="nl-BE" dirty="0" err="1"/>
              <a:t>influence</a:t>
            </a:r>
            <a:r>
              <a:rPr lang="nl-BE" dirty="0"/>
              <a:t> of </a:t>
            </a:r>
            <a:r>
              <a:rPr lang="nl-BE" dirty="0" err="1"/>
              <a:t>individual</a:t>
            </a:r>
            <a:r>
              <a:rPr lang="nl-BE" dirty="0"/>
              <a:t> neurons.)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777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high </a:t>
            </a:r>
            <a:r>
              <a:rPr lang="nl-BE" dirty="0" err="1"/>
              <a:t>coefficients</a:t>
            </a:r>
            <a:r>
              <a:rPr lang="nl-BE" dirty="0"/>
              <a:t> = high </a:t>
            </a:r>
            <a:r>
              <a:rPr lang="nl-BE" dirty="0" err="1"/>
              <a:t>dependence</a:t>
            </a:r>
            <a:r>
              <a:rPr lang="nl-BE" dirty="0"/>
              <a:t> on </a:t>
            </a:r>
            <a:r>
              <a:rPr lang="nl-BE" dirty="0" err="1"/>
              <a:t>individual</a:t>
            </a:r>
            <a:r>
              <a:rPr lang="nl-BE" dirty="0"/>
              <a:t> features. </a:t>
            </a:r>
            <a:r>
              <a:rPr lang="nl-BE" dirty="0" err="1"/>
              <a:t>Fixed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regularization</a:t>
            </a:r>
            <a:r>
              <a:rPr lang="nl-BE" dirty="0"/>
              <a:t>,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avoids</a:t>
            </a:r>
            <a:r>
              <a:rPr lang="nl-BE" dirty="0"/>
              <a:t> high </a:t>
            </a:r>
            <a:r>
              <a:rPr lang="nl-BE" dirty="0" err="1"/>
              <a:t>coefficients</a:t>
            </a:r>
            <a:r>
              <a:rPr lang="nl-BE" dirty="0"/>
              <a:t>. (We </a:t>
            </a:r>
            <a:r>
              <a:rPr lang="nl-BE" dirty="0" err="1"/>
              <a:t>will</a:t>
            </a:r>
            <a:r>
              <a:rPr lang="nl-BE" dirty="0"/>
              <a:t> later </a:t>
            </a:r>
            <a:r>
              <a:rPr lang="nl-BE" dirty="0" err="1"/>
              <a:t>see</a:t>
            </a:r>
            <a:r>
              <a:rPr lang="nl-BE" dirty="0"/>
              <a:t> a strong </a:t>
            </a:r>
            <a:r>
              <a:rPr lang="nl-BE" dirty="0" err="1"/>
              <a:t>analogy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regularization</a:t>
            </a:r>
            <a:r>
              <a:rPr lang="nl-BE" dirty="0"/>
              <a:t> of </a:t>
            </a:r>
            <a:r>
              <a:rPr lang="nl-BE" dirty="0" err="1"/>
              <a:t>neural</a:t>
            </a:r>
            <a:r>
              <a:rPr lang="nl-BE" dirty="0"/>
              <a:t> </a:t>
            </a:r>
            <a:r>
              <a:rPr lang="nl-BE" dirty="0" err="1"/>
              <a:t>networks</a:t>
            </a:r>
            <a:r>
              <a:rPr lang="nl-BE" dirty="0"/>
              <a:t>: drop-out </a:t>
            </a:r>
            <a:r>
              <a:rPr lang="nl-BE" dirty="0" err="1"/>
              <a:t>avoids</a:t>
            </a:r>
            <a:r>
              <a:rPr lang="nl-BE" dirty="0"/>
              <a:t> a strong </a:t>
            </a:r>
            <a:r>
              <a:rPr lang="nl-BE" dirty="0" err="1"/>
              <a:t>influence</a:t>
            </a:r>
            <a:r>
              <a:rPr lang="nl-BE" dirty="0"/>
              <a:t> of </a:t>
            </a:r>
            <a:r>
              <a:rPr lang="nl-BE" dirty="0" err="1"/>
              <a:t>individual</a:t>
            </a:r>
            <a:r>
              <a:rPr lang="nl-BE" dirty="0"/>
              <a:t> neurons.)</a:t>
            </a:r>
          </a:p>
          <a:p>
            <a:endParaRPr lang="nl-BE" dirty="0"/>
          </a:p>
          <a:p>
            <a:r>
              <a:rPr lang="nl-BE" dirty="0" err="1"/>
              <a:t>going</a:t>
            </a:r>
            <a:r>
              <a:rPr lang="nl-BE" dirty="0"/>
              <a:t> back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but </a:t>
            </a:r>
            <a:r>
              <a:rPr lang="nl-BE" dirty="0" err="1"/>
              <a:t>with</a:t>
            </a:r>
            <a:r>
              <a:rPr lang="nl-BE" dirty="0"/>
              <a:t> more data points (</a:t>
            </a:r>
            <a:r>
              <a:rPr lang="nl-BE" dirty="0" err="1"/>
              <a:t>the</a:t>
            </a:r>
            <a:r>
              <a:rPr lang="nl-BE" dirty="0"/>
              <a:t> black </a:t>
            </a:r>
            <a:r>
              <a:rPr lang="nl-BE" dirty="0" err="1"/>
              <a:t>dots</a:t>
            </a:r>
            <a:r>
              <a:rPr lang="nl-BE" dirty="0"/>
              <a:t>). here, more data,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less</a:t>
            </a:r>
            <a:r>
              <a:rPr lang="nl-BE" dirty="0"/>
              <a:t> </a:t>
            </a:r>
            <a:r>
              <a:rPr lang="nl-BE" dirty="0" err="1"/>
              <a:t>variance</a:t>
            </a:r>
            <a:r>
              <a:rPr lang="nl-BE" dirty="0"/>
              <a:t>.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fit is </a:t>
            </a:r>
            <a:r>
              <a:rPr lang="nl-BE" dirty="0" err="1"/>
              <a:t>better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fluctuations</a:t>
            </a:r>
            <a:r>
              <a:rPr lang="nl-BE" dirty="0"/>
              <a:t> </a:t>
            </a:r>
            <a:r>
              <a:rPr lang="nl-BE" dirty="0" err="1"/>
              <a:t>less</a:t>
            </a:r>
            <a:r>
              <a:rPr lang="nl-BE" dirty="0"/>
              <a:t> extreme.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847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high </a:t>
            </a:r>
            <a:r>
              <a:rPr lang="nl-BE" dirty="0" err="1"/>
              <a:t>coefficients</a:t>
            </a:r>
            <a:r>
              <a:rPr lang="nl-BE" dirty="0"/>
              <a:t> = high </a:t>
            </a:r>
            <a:r>
              <a:rPr lang="nl-BE" dirty="0" err="1"/>
              <a:t>dependence</a:t>
            </a:r>
            <a:r>
              <a:rPr lang="nl-BE" dirty="0"/>
              <a:t> on </a:t>
            </a:r>
            <a:r>
              <a:rPr lang="nl-BE" dirty="0" err="1"/>
              <a:t>individual</a:t>
            </a:r>
            <a:r>
              <a:rPr lang="nl-BE" dirty="0"/>
              <a:t> features. </a:t>
            </a:r>
            <a:r>
              <a:rPr lang="nl-BE" dirty="0" err="1"/>
              <a:t>Fixed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regularization</a:t>
            </a:r>
            <a:r>
              <a:rPr lang="nl-BE" dirty="0"/>
              <a:t>,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avoids</a:t>
            </a:r>
            <a:r>
              <a:rPr lang="nl-BE" dirty="0"/>
              <a:t> high </a:t>
            </a:r>
            <a:r>
              <a:rPr lang="nl-BE" dirty="0" err="1"/>
              <a:t>coefficients</a:t>
            </a:r>
            <a:r>
              <a:rPr lang="nl-BE" dirty="0"/>
              <a:t>. (We </a:t>
            </a:r>
            <a:r>
              <a:rPr lang="nl-BE" dirty="0" err="1"/>
              <a:t>will</a:t>
            </a:r>
            <a:r>
              <a:rPr lang="nl-BE" dirty="0"/>
              <a:t> later </a:t>
            </a:r>
            <a:r>
              <a:rPr lang="nl-BE" dirty="0" err="1"/>
              <a:t>see</a:t>
            </a:r>
            <a:r>
              <a:rPr lang="nl-BE" dirty="0"/>
              <a:t> a strong </a:t>
            </a:r>
            <a:r>
              <a:rPr lang="nl-BE" dirty="0" err="1"/>
              <a:t>analogy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regularization</a:t>
            </a:r>
            <a:r>
              <a:rPr lang="nl-BE" dirty="0"/>
              <a:t> of </a:t>
            </a:r>
            <a:r>
              <a:rPr lang="nl-BE" dirty="0" err="1"/>
              <a:t>neural</a:t>
            </a:r>
            <a:r>
              <a:rPr lang="nl-BE" dirty="0"/>
              <a:t> </a:t>
            </a:r>
            <a:r>
              <a:rPr lang="nl-BE" dirty="0" err="1"/>
              <a:t>networks</a:t>
            </a:r>
            <a:r>
              <a:rPr lang="nl-BE" dirty="0"/>
              <a:t>: drop-out </a:t>
            </a:r>
            <a:r>
              <a:rPr lang="nl-BE" dirty="0" err="1"/>
              <a:t>avoids</a:t>
            </a:r>
            <a:r>
              <a:rPr lang="nl-BE" dirty="0"/>
              <a:t> a strong </a:t>
            </a:r>
            <a:r>
              <a:rPr lang="nl-BE" dirty="0" err="1"/>
              <a:t>influence</a:t>
            </a:r>
            <a:r>
              <a:rPr lang="nl-BE" dirty="0"/>
              <a:t> of </a:t>
            </a:r>
            <a:r>
              <a:rPr lang="nl-BE" dirty="0" err="1"/>
              <a:t>individual</a:t>
            </a:r>
            <a:r>
              <a:rPr lang="nl-BE" dirty="0"/>
              <a:t> neurons.)</a:t>
            </a:r>
          </a:p>
          <a:p>
            <a:endParaRPr lang="nl-BE" dirty="0"/>
          </a:p>
          <a:p>
            <a:r>
              <a:rPr lang="nl-BE" dirty="0" err="1"/>
              <a:t>going</a:t>
            </a:r>
            <a:r>
              <a:rPr lang="nl-BE" dirty="0"/>
              <a:t> back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but </a:t>
            </a:r>
            <a:r>
              <a:rPr lang="nl-BE" dirty="0" err="1"/>
              <a:t>with</a:t>
            </a:r>
            <a:r>
              <a:rPr lang="nl-BE" dirty="0"/>
              <a:t> more data points (</a:t>
            </a:r>
            <a:r>
              <a:rPr lang="nl-BE" dirty="0" err="1"/>
              <a:t>the</a:t>
            </a:r>
            <a:r>
              <a:rPr lang="nl-BE" dirty="0"/>
              <a:t> black </a:t>
            </a:r>
            <a:r>
              <a:rPr lang="nl-BE" dirty="0" err="1"/>
              <a:t>dots</a:t>
            </a:r>
            <a:r>
              <a:rPr lang="nl-BE" dirty="0"/>
              <a:t>). here, more data,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less</a:t>
            </a:r>
            <a:r>
              <a:rPr lang="nl-BE" dirty="0"/>
              <a:t> </a:t>
            </a:r>
            <a:r>
              <a:rPr lang="nl-BE" dirty="0" err="1"/>
              <a:t>variance</a:t>
            </a:r>
            <a:r>
              <a:rPr lang="nl-BE" dirty="0"/>
              <a:t>.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fit is </a:t>
            </a:r>
            <a:r>
              <a:rPr lang="nl-BE" dirty="0" err="1"/>
              <a:t>better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fluctuations</a:t>
            </a:r>
            <a:r>
              <a:rPr lang="nl-BE" dirty="0"/>
              <a:t> </a:t>
            </a:r>
            <a:r>
              <a:rPr lang="nl-BE" dirty="0" err="1"/>
              <a:t>less</a:t>
            </a:r>
            <a:r>
              <a:rPr lang="nl-BE" dirty="0"/>
              <a:t> extreme.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67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ILLUSTRATION: </a:t>
            </a:r>
            <a:r>
              <a:rPr lang="nl-BE" dirty="0" err="1"/>
              <a:t>adding</a:t>
            </a:r>
            <a:r>
              <a:rPr lang="nl-BE" dirty="0"/>
              <a:t> a datapoint, </a:t>
            </a:r>
            <a:r>
              <a:rPr lang="nl-BE" dirty="0" err="1"/>
              <a:t>influence</a:t>
            </a:r>
            <a:r>
              <a:rPr lang="nl-BE" dirty="0"/>
              <a:t> on curve.</a:t>
            </a:r>
          </a:p>
          <a:p>
            <a:endParaRPr lang="nl-BE" dirty="0"/>
          </a:p>
          <a:p>
            <a:r>
              <a:rPr lang="nl-BE" dirty="0"/>
              <a:t>Curve changes </a:t>
            </a:r>
            <a:r>
              <a:rPr lang="nl-BE" dirty="0" err="1"/>
              <a:t>completely</a:t>
            </a:r>
            <a:r>
              <a:rPr lang="nl-BE" dirty="0"/>
              <a:t>. </a:t>
            </a:r>
            <a:r>
              <a:rPr lang="nl-BE" dirty="0" err="1"/>
              <a:t>Variance</a:t>
            </a:r>
            <a:r>
              <a:rPr lang="nl-BE" dirty="0"/>
              <a:t>!</a:t>
            </a:r>
          </a:p>
          <a:p>
            <a:endParaRPr lang="nl-BE" dirty="0"/>
          </a:p>
          <a:p>
            <a:r>
              <a:rPr lang="nl-BE" dirty="0" err="1"/>
              <a:t>Again</a:t>
            </a:r>
            <a:r>
              <a:rPr lang="nl-BE" dirty="0"/>
              <a:t>, make link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AMOUNT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696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ILLUSTRATION: </a:t>
            </a:r>
            <a:r>
              <a:rPr lang="nl-BE" dirty="0" err="1"/>
              <a:t>noise</a:t>
            </a:r>
            <a:endParaRPr lang="nl-BE" dirty="0"/>
          </a:p>
          <a:p>
            <a:endParaRPr lang="nl-BE" dirty="0"/>
          </a:p>
          <a:p>
            <a:r>
              <a:rPr lang="nl-BE" dirty="0"/>
              <a:t>In </a:t>
            </a:r>
            <a:r>
              <a:rPr lang="nl-BE" dirty="0" err="1"/>
              <a:t>this</a:t>
            </a:r>
            <a:r>
              <a:rPr lang="nl-BE" dirty="0"/>
              <a:t> case, 11 parameters (10th </a:t>
            </a:r>
            <a:r>
              <a:rPr lang="nl-BE" dirty="0" err="1"/>
              <a:t>degree</a:t>
            </a:r>
            <a:r>
              <a:rPr lang="nl-BE" dirty="0"/>
              <a:t> </a:t>
            </a:r>
            <a:r>
              <a:rPr lang="nl-BE" dirty="0" err="1"/>
              <a:t>polynomial</a:t>
            </a:r>
            <a:r>
              <a:rPr lang="nl-BE" dirty="0"/>
              <a:t>) </a:t>
            </a:r>
            <a:r>
              <a:rPr lang="nl-BE" dirty="0" err="1"/>
              <a:t>and</a:t>
            </a:r>
            <a:r>
              <a:rPr lang="nl-BE" dirty="0"/>
              <a:t> 11 training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806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overfitting</a:t>
            </a:r>
            <a:r>
              <a:rPr lang="nl-BE" dirty="0"/>
              <a:t>: </a:t>
            </a:r>
            <a:r>
              <a:rPr lang="nl-BE" dirty="0" err="1"/>
              <a:t>fitted</a:t>
            </a:r>
            <a:r>
              <a:rPr lang="nl-BE" dirty="0"/>
              <a:t> curve </a:t>
            </a:r>
            <a:r>
              <a:rPr lang="nl-BE" dirty="0" err="1"/>
              <a:t>will</a:t>
            </a:r>
            <a:r>
              <a:rPr lang="nl-BE" dirty="0"/>
              <a:t> do </a:t>
            </a:r>
            <a:r>
              <a:rPr lang="nl-BE" dirty="0" err="1"/>
              <a:t>all</a:t>
            </a:r>
            <a:r>
              <a:rPr lang="nl-BE" dirty="0"/>
              <a:t> kinds of crazy stuff,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fit </a:t>
            </a:r>
            <a:r>
              <a:rPr lang="nl-BE" dirty="0" err="1"/>
              <a:t>the</a:t>
            </a:r>
            <a:r>
              <a:rPr lang="nl-BE" dirty="0"/>
              <a:t> training </a:t>
            </a:r>
            <a:r>
              <a:rPr lang="nl-BE" dirty="0" err="1"/>
              <a:t>examples</a:t>
            </a:r>
            <a:r>
              <a:rPr lang="nl-BE" dirty="0"/>
              <a:t>. It </a:t>
            </a:r>
            <a:r>
              <a:rPr lang="nl-BE" dirty="0" err="1"/>
              <a:t>will</a:t>
            </a:r>
            <a:r>
              <a:rPr lang="nl-BE" dirty="0"/>
              <a:t> no </a:t>
            </a:r>
            <a:r>
              <a:rPr lang="nl-BE" dirty="0" err="1"/>
              <a:t>longer</a:t>
            </a:r>
            <a:r>
              <a:rPr lang="nl-BE" dirty="0"/>
              <a:t> </a:t>
            </a:r>
            <a:r>
              <a:rPr lang="nl-BE" dirty="0" err="1"/>
              <a:t>generalize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new data</a:t>
            </a:r>
          </a:p>
          <a:p>
            <a:endParaRPr lang="nl-BE" dirty="0"/>
          </a:p>
          <a:p>
            <a:r>
              <a:rPr lang="nl-BE" dirty="0" err="1"/>
              <a:t>underfitting</a:t>
            </a:r>
            <a:r>
              <a:rPr lang="nl-BE" dirty="0"/>
              <a:t>: model </a:t>
            </a:r>
            <a:r>
              <a:rPr lang="nl-BE" dirty="0" err="1"/>
              <a:t>cannot</a:t>
            </a:r>
            <a:r>
              <a:rPr lang="nl-BE" dirty="0"/>
              <a:t> </a:t>
            </a:r>
            <a:r>
              <a:rPr lang="nl-BE" dirty="0" err="1"/>
              <a:t>capture</a:t>
            </a:r>
            <a:r>
              <a:rPr lang="nl-BE" dirty="0"/>
              <a:t> real </a:t>
            </a:r>
            <a:r>
              <a:rPr lang="nl-BE" dirty="0" err="1"/>
              <a:t>relationship</a:t>
            </a:r>
            <a:r>
              <a:rPr lang="nl-BE" dirty="0"/>
              <a:t>. low </a:t>
            </a:r>
            <a:r>
              <a:rPr lang="nl-BE" dirty="0" err="1"/>
              <a:t>complexity</a:t>
            </a:r>
            <a:r>
              <a:rPr lang="nl-BE" dirty="0"/>
              <a:t>, high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415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 err="1"/>
              <a:t>overfitting</a:t>
            </a:r>
            <a:r>
              <a:rPr lang="nl-BE" dirty="0"/>
              <a:t>: </a:t>
            </a:r>
            <a:r>
              <a:rPr lang="nl-BE" dirty="0" err="1"/>
              <a:t>fitted</a:t>
            </a:r>
            <a:r>
              <a:rPr lang="nl-BE" dirty="0"/>
              <a:t> curve </a:t>
            </a:r>
            <a:r>
              <a:rPr lang="nl-BE" dirty="0" err="1"/>
              <a:t>will</a:t>
            </a:r>
            <a:r>
              <a:rPr lang="nl-BE" dirty="0"/>
              <a:t> do </a:t>
            </a:r>
            <a:r>
              <a:rPr lang="nl-BE" dirty="0" err="1"/>
              <a:t>all</a:t>
            </a:r>
            <a:r>
              <a:rPr lang="nl-BE" dirty="0"/>
              <a:t> kinds of crazy stuff,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fit </a:t>
            </a:r>
            <a:r>
              <a:rPr lang="nl-BE" dirty="0" err="1"/>
              <a:t>the</a:t>
            </a:r>
            <a:r>
              <a:rPr lang="nl-BE" dirty="0"/>
              <a:t> training </a:t>
            </a:r>
            <a:r>
              <a:rPr lang="nl-BE" dirty="0" err="1"/>
              <a:t>examples</a:t>
            </a:r>
            <a:r>
              <a:rPr lang="nl-BE" dirty="0"/>
              <a:t>. It </a:t>
            </a:r>
            <a:r>
              <a:rPr lang="nl-BE" dirty="0" err="1"/>
              <a:t>will</a:t>
            </a:r>
            <a:r>
              <a:rPr lang="nl-BE" dirty="0"/>
              <a:t> no </a:t>
            </a:r>
            <a:r>
              <a:rPr lang="nl-BE" dirty="0" err="1"/>
              <a:t>longer</a:t>
            </a:r>
            <a:r>
              <a:rPr lang="nl-BE" dirty="0"/>
              <a:t> </a:t>
            </a:r>
            <a:r>
              <a:rPr lang="nl-BE" dirty="0" err="1"/>
              <a:t>generalize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new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NOTE: later we </a:t>
            </a:r>
            <a:r>
              <a:rPr lang="nl-BE" dirty="0" err="1"/>
              <a:t>will</a:t>
            </a:r>
            <a:r>
              <a:rPr lang="nl-BE" dirty="0"/>
              <a:t> even make a train/</a:t>
            </a:r>
            <a:r>
              <a:rPr lang="nl-BE" dirty="0" err="1"/>
              <a:t>dev</a:t>
            </a:r>
            <a:r>
              <a:rPr lang="nl-BE" dirty="0"/>
              <a:t>/test split.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30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pick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right model, feature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911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high </a:t>
            </a:r>
            <a:r>
              <a:rPr lang="nl-BE" dirty="0" err="1"/>
              <a:t>coefficients</a:t>
            </a:r>
            <a:r>
              <a:rPr lang="nl-BE" dirty="0"/>
              <a:t> = high </a:t>
            </a:r>
            <a:r>
              <a:rPr lang="nl-BE" dirty="0" err="1"/>
              <a:t>dependence</a:t>
            </a:r>
            <a:r>
              <a:rPr lang="nl-BE" dirty="0"/>
              <a:t> on </a:t>
            </a:r>
            <a:r>
              <a:rPr lang="nl-BE" dirty="0" err="1"/>
              <a:t>individual</a:t>
            </a:r>
            <a:r>
              <a:rPr lang="nl-BE" dirty="0"/>
              <a:t> features. </a:t>
            </a:r>
            <a:r>
              <a:rPr lang="nl-BE" dirty="0" err="1"/>
              <a:t>Fixed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regularization</a:t>
            </a:r>
            <a:r>
              <a:rPr lang="nl-BE" dirty="0"/>
              <a:t>,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avoids</a:t>
            </a:r>
            <a:r>
              <a:rPr lang="nl-BE" dirty="0"/>
              <a:t> high </a:t>
            </a:r>
            <a:r>
              <a:rPr lang="nl-BE" dirty="0" err="1"/>
              <a:t>coefficients</a:t>
            </a:r>
            <a:r>
              <a:rPr lang="nl-BE" dirty="0"/>
              <a:t>. </a:t>
            </a:r>
          </a:p>
          <a:p>
            <a:endParaRPr lang="nl-BE" dirty="0"/>
          </a:p>
          <a:p>
            <a:r>
              <a:rPr lang="nl-BE" dirty="0"/>
              <a:t>(We </a:t>
            </a:r>
            <a:r>
              <a:rPr lang="nl-BE" dirty="0" err="1"/>
              <a:t>will</a:t>
            </a:r>
            <a:r>
              <a:rPr lang="nl-BE" dirty="0"/>
              <a:t> later </a:t>
            </a:r>
            <a:r>
              <a:rPr lang="nl-BE" dirty="0" err="1"/>
              <a:t>see</a:t>
            </a:r>
            <a:r>
              <a:rPr lang="nl-BE" dirty="0"/>
              <a:t> a strong </a:t>
            </a:r>
            <a:r>
              <a:rPr lang="nl-BE" dirty="0" err="1"/>
              <a:t>analogy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regularization</a:t>
            </a:r>
            <a:r>
              <a:rPr lang="nl-BE" dirty="0"/>
              <a:t> of </a:t>
            </a:r>
            <a:r>
              <a:rPr lang="nl-BE" dirty="0" err="1"/>
              <a:t>neural</a:t>
            </a:r>
            <a:r>
              <a:rPr lang="nl-BE" dirty="0"/>
              <a:t> </a:t>
            </a:r>
            <a:r>
              <a:rPr lang="nl-BE" dirty="0" err="1"/>
              <a:t>networks</a:t>
            </a:r>
            <a:r>
              <a:rPr lang="nl-BE" dirty="0"/>
              <a:t>: drop-out </a:t>
            </a:r>
            <a:r>
              <a:rPr lang="nl-BE" dirty="0" err="1"/>
              <a:t>avoids</a:t>
            </a:r>
            <a:r>
              <a:rPr lang="nl-BE" dirty="0"/>
              <a:t> a strong </a:t>
            </a:r>
            <a:r>
              <a:rPr lang="nl-BE" dirty="0" err="1"/>
              <a:t>influence</a:t>
            </a:r>
            <a:r>
              <a:rPr lang="nl-BE" dirty="0"/>
              <a:t> of </a:t>
            </a:r>
            <a:r>
              <a:rPr lang="nl-BE" dirty="0" err="1"/>
              <a:t>individual</a:t>
            </a:r>
            <a:r>
              <a:rPr lang="nl-BE" dirty="0"/>
              <a:t> neurons.)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888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about</a:t>
            </a:r>
            <a:r>
              <a:rPr lang="nl-BE" dirty="0"/>
              <a:t> RMSE: </a:t>
            </a:r>
            <a:r>
              <a:rPr lang="nl-BE" dirty="0" err="1"/>
              <a:t>either</a:t>
            </a:r>
            <a:r>
              <a:rPr lang="nl-BE" dirty="0"/>
              <a:t> RSS </a:t>
            </a:r>
            <a:r>
              <a:rPr lang="nl-BE" dirty="0" err="1"/>
              <a:t>and</a:t>
            </a:r>
            <a:r>
              <a:rPr lang="nl-BE" dirty="0"/>
              <a:t> RMSE must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minimized</a:t>
            </a:r>
            <a:r>
              <a:rPr lang="nl-BE" dirty="0"/>
              <a:t>, RMSE is </a:t>
            </a:r>
            <a:r>
              <a:rPr lang="nl-BE" dirty="0" err="1"/>
              <a:t>just</a:t>
            </a:r>
            <a:r>
              <a:rPr lang="nl-BE" dirty="0"/>
              <a:t> a </a:t>
            </a:r>
            <a:r>
              <a:rPr lang="nl-BE" dirty="0" err="1"/>
              <a:t>scaling</a:t>
            </a:r>
            <a:r>
              <a:rPr lang="nl-BE" dirty="0"/>
              <a:t> of RSS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RSS is </a:t>
            </a:r>
            <a:r>
              <a:rPr lang="nl-BE" dirty="0" err="1"/>
              <a:t>minimal</a:t>
            </a:r>
            <a:r>
              <a:rPr lang="nl-BE" dirty="0"/>
              <a:t>, </a:t>
            </a:r>
            <a:r>
              <a:rPr lang="nl-BE" dirty="0" err="1"/>
              <a:t>then</a:t>
            </a:r>
            <a:r>
              <a:rPr lang="nl-BE" dirty="0"/>
              <a:t> RMSE is </a:t>
            </a:r>
            <a:r>
              <a:rPr lang="nl-BE" dirty="0" err="1"/>
              <a:t>minimal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185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explaing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</a:t>
            </a:r>
            <a:r>
              <a:rPr lang="nl-BE" dirty="0" err="1"/>
              <a:t>between</a:t>
            </a:r>
            <a:r>
              <a:rPr lang="nl-BE" dirty="0"/>
              <a:t> parameters (in </a:t>
            </a:r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weights</a:t>
            </a:r>
            <a:r>
              <a:rPr lang="nl-BE" dirty="0"/>
              <a:t>) </a:t>
            </a:r>
            <a:r>
              <a:rPr lang="nl-BE" dirty="0" err="1"/>
              <a:t>and</a:t>
            </a:r>
            <a:r>
              <a:rPr lang="nl-BE" dirty="0"/>
              <a:t> hyperparameters (in </a:t>
            </a:r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, </a:t>
            </a:r>
            <a:r>
              <a:rPr lang="nl-BE" dirty="0" err="1"/>
              <a:t>lambda</a:t>
            </a:r>
            <a:r>
              <a:rPr lang="nl-BE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89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naive</a:t>
            </a:r>
            <a:r>
              <a:rPr lang="nl-BE" dirty="0"/>
              <a:t> </a:t>
            </a:r>
            <a:r>
              <a:rPr lang="nl-BE" dirty="0" err="1"/>
              <a:t>method</a:t>
            </a:r>
            <a:r>
              <a:rPr lang="nl-BE" dirty="0"/>
              <a:t>: but </a:t>
            </a:r>
            <a:r>
              <a:rPr lang="nl-BE" dirty="0" err="1"/>
              <a:t>then</a:t>
            </a:r>
            <a:r>
              <a:rPr lang="nl-BE" dirty="0"/>
              <a:t>, error </a:t>
            </a:r>
            <a:r>
              <a:rPr lang="nl-BE" dirty="0" err="1"/>
              <a:t>metric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trustworthy</a:t>
            </a:r>
            <a:r>
              <a:rPr lang="nl-BE" dirty="0"/>
              <a:t>, hyperparameter </a:t>
            </a:r>
            <a:r>
              <a:rPr lang="nl-BE" dirty="0" err="1"/>
              <a:t>lambda</a:t>
            </a:r>
            <a:r>
              <a:rPr lang="nl-BE" dirty="0"/>
              <a:t> is “</a:t>
            </a:r>
            <a:r>
              <a:rPr lang="nl-BE" dirty="0" err="1"/>
              <a:t>tuned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training data</a:t>
            </a:r>
          </a:p>
          <a:p>
            <a:endParaRPr lang="nl-BE" dirty="0"/>
          </a:p>
          <a:p>
            <a:r>
              <a:rPr lang="nl-BE" dirty="0"/>
              <a:t>does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perform</a:t>
            </a:r>
            <a:r>
              <a:rPr lang="nl-BE" dirty="0"/>
              <a:t> well on new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040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talk more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of </a:t>
            </a:r>
            <a:r>
              <a:rPr lang="nl-BE" dirty="0" err="1"/>
              <a:t>respective</a:t>
            </a:r>
            <a:r>
              <a:rPr lang="nl-BE" dirty="0"/>
              <a:t> sets</a:t>
            </a:r>
          </a:p>
          <a:p>
            <a:endParaRPr lang="nl-BE" dirty="0"/>
          </a:p>
          <a:p>
            <a:r>
              <a:rPr lang="nl-BE" dirty="0" err="1"/>
              <a:t>note</a:t>
            </a:r>
            <a:r>
              <a:rPr lang="nl-BE" dirty="0"/>
              <a:t>: cross-</a:t>
            </a:r>
            <a:r>
              <a:rPr lang="nl-BE" dirty="0" err="1"/>
              <a:t>validation</a:t>
            </a:r>
            <a:r>
              <a:rPr lang="nl-BE" dirty="0"/>
              <a:t> is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done</a:t>
            </a:r>
            <a:r>
              <a:rPr lang="nl-B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27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talk more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of </a:t>
            </a:r>
            <a:r>
              <a:rPr lang="nl-BE" dirty="0" err="1"/>
              <a:t>respective</a:t>
            </a:r>
            <a:r>
              <a:rPr lang="nl-BE" dirty="0"/>
              <a:t>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185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talk more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of </a:t>
            </a:r>
            <a:r>
              <a:rPr lang="nl-BE" dirty="0" err="1"/>
              <a:t>respective</a:t>
            </a:r>
            <a:r>
              <a:rPr lang="nl-BE" dirty="0"/>
              <a:t> sets</a:t>
            </a:r>
          </a:p>
          <a:p>
            <a:endParaRPr lang="nl-BE" dirty="0"/>
          </a:p>
          <a:p>
            <a:r>
              <a:rPr lang="nl-BE" dirty="0" err="1"/>
              <a:t>Note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cross-</a:t>
            </a:r>
            <a:r>
              <a:rPr lang="nl-BE" dirty="0" err="1"/>
              <a:t>validation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done</a:t>
            </a:r>
            <a:r>
              <a:rPr lang="nl-BE" dirty="0"/>
              <a:t>  </a:t>
            </a:r>
            <a:r>
              <a:rPr lang="nl-BE" dirty="0" err="1"/>
              <a:t>for</a:t>
            </a:r>
            <a:r>
              <a:rPr lang="nl-BE" dirty="0"/>
              <a:t> hyperparameter </a:t>
            </a:r>
            <a:r>
              <a:rPr lang="nl-BE" dirty="0" err="1"/>
              <a:t>tuning</a:t>
            </a:r>
            <a:r>
              <a:rPr lang="nl-BE" dirty="0"/>
              <a:t>, but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evaluation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model (performance </a:t>
            </a:r>
            <a:r>
              <a:rPr lang="nl-BE" dirty="0" err="1"/>
              <a:t>less</a:t>
            </a:r>
            <a:r>
              <a:rPr lang="nl-BE" dirty="0"/>
              <a:t> </a:t>
            </a:r>
            <a:r>
              <a:rPr lang="nl-BE" dirty="0" err="1"/>
              <a:t>dependent</a:t>
            </a:r>
            <a:r>
              <a:rPr lang="nl-BE" dirty="0"/>
              <a:t> on </a:t>
            </a:r>
            <a:r>
              <a:rPr lang="nl-BE" dirty="0" err="1"/>
              <a:t>specific</a:t>
            </a:r>
            <a:r>
              <a:rPr lang="nl-BE" dirty="0"/>
              <a:t> random test set).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5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talk more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size</a:t>
            </a:r>
            <a:r>
              <a:rPr lang="nl-BE" dirty="0"/>
              <a:t> of </a:t>
            </a:r>
            <a:r>
              <a:rPr lang="nl-BE" dirty="0" err="1"/>
              <a:t>respective</a:t>
            </a:r>
            <a:r>
              <a:rPr lang="nl-BE" dirty="0"/>
              <a:t>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79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parameters are </a:t>
            </a:r>
            <a:r>
              <a:rPr lang="nl-BE" dirty="0" err="1"/>
              <a:t>weights</a:t>
            </a:r>
            <a:endParaRPr lang="nl-BE" dirty="0"/>
          </a:p>
          <a:p>
            <a:endParaRPr lang="nl-BE" dirty="0"/>
          </a:p>
          <a:p>
            <a:r>
              <a:rPr lang="nl-BE" dirty="0"/>
              <a:t>image = </a:t>
            </a:r>
            <a:r>
              <a:rPr lang="nl-BE" dirty="0" err="1"/>
              <a:t>simplification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parameter (2D plot)</a:t>
            </a:r>
          </a:p>
          <a:p>
            <a:endParaRPr lang="nl-BE" dirty="0"/>
          </a:p>
          <a:p>
            <a:r>
              <a:rPr lang="nl-BE" dirty="0" err="1"/>
              <a:t>math</a:t>
            </a:r>
            <a:r>
              <a:rPr lang="nl-BE" dirty="0"/>
              <a:t>: </a:t>
            </a:r>
            <a:r>
              <a:rPr lang="nl-BE" dirty="0" err="1"/>
              <a:t>gradient</a:t>
            </a:r>
            <a:r>
              <a:rPr lang="nl-BE" dirty="0"/>
              <a:t> is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direction</a:t>
            </a:r>
            <a:r>
              <a:rPr lang="nl-BE" dirty="0"/>
              <a:t> of steepest </a:t>
            </a:r>
            <a:r>
              <a:rPr lang="nl-BE" dirty="0" err="1"/>
              <a:t>ascent</a:t>
            </a:r>
            <a:r>
              <a:rPr lang="nl-BE" dirty="0"/>
              <a:t>/</a:t>
            </a:r>
            <a:r>
              <a:rPr lang="nl-BE" dirty="0" err="1"/>
              <a:t>descent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955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parameters are </a:t>
            </a:r>
            <a:r>
              <a:rPr lang="nl-BE" dirty="0" err="1"/>
              <a:t>weights</a:t>
            </a:r>
            <a:endParaRPr lang="nl-BE" dirty="0"/>
          </a:p>
          <a:p>
            <a:endParaRPr lang="nl-BE" dirty="0"/>
          </a:p>
          <a:p>
            <a:r>
              <a:rPr lang="nl-BE" dirty="0"/>
              <a:t>image = </a:t>
            </a:r>
            <a:r>
              <a:rPr lang="nl-BE" dirty="0" err="1"/>
              <a:t>simplification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parameter (2D plot)</a:t>
            </a:r>
          </a:p>
          <a:p>
            <a:endParaRPr lang="nl-BE" dirty="0"/>
          </a:p>
          <a:p>
            <a:r>
              <a:rPr lang="nl-BE" dirty="0"/>
              <a:t>In machine </a:t>
            </a:r>
            <a:r>
              <a:rPr lang="nl-BE" dirty="0" err="1"/>
              <a:t>learning</a:t>
            </a:r>
            <a:r>
              <a:rPr lang="nl-BE" dirty="0"/>
              <a:t>, L is </a:t>
            </a:r>
            <a:r>
              <a:rPr lang="nl-BE" dirty="0" err="1"/>
              <a:t>function</a:t>
            </a:r>
            <a:r>
              <a:rPr lang="nl-BE" dirty="0"/>
              <a:t> of multiple parameters, </a:t>
            </a:r>
            <a:r>
              <a:rPr lang="nl-BE" dirty="0" err="1"/>
              <a:t>so</a:t>
            </a:r>
            <a:r>
              <a:rPr lang="nl-BE" dirty="0"/>
              <a:t> do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thing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parameters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PARTIAL </a:t>
            </a:r>
            <a:r>
              <a:rPr lang="nl-BE" dirty="0" err="1"/>
              <a:t>derivatives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worry</a:t>
            </a:r>
            <a:r>
              <a:rPr lang="nl-BE" dirty="0"/>
              <a:t>, we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calculating</a:t>
            </a:r>
            <a:r>
              <a:rPr lang="nl-BE" dirty="0"/>
              <a:t> </a:t>
            </a:r>
            <a:r>
              <a:rPr lang="nl-BE" dirty="0" err="1"/>
              <a:t>gradients</a:t>
            </a:r>
            <a:r>
              <a:rPr lang="nl-BE" dirty="0"/>
              <a:t> in </a:t>
            </a:r>
            <a:r>
              <a:rPr lang="nl-BE" dirty="0" err="1"/>
              <a:t>this</a:t>
            </a:r>
            <a:r>
              <a:rPr lang="nl-BE" dirty="0"/>
              <a:t>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46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could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change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rate</a:t>
            </a:r>
            <a:r>
              <a:rPr lang="nl-BE" dirty="0"/>
              <a:t> </a:t>
            </a:r>
            <a:r>
              <a:rPr lang="nl-BE" dirty="0" err="1"/>
              <a:t>while</a:t>
            </a:r>
            <a:r>
              <a:rPr lang="nl-BE" dirty="0"/>
              <a:t> </a:t>
            </a:r>
            <a:r>
              <a:rPr lang="nl-BE" dirty="0" err="1"/>
              <a:t>converging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8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because</a:t>
            </a:r>
            <a:r>
              <a:rPr lang="nl-BE" dirty="0"/>
              <a:t> of </a:t>
            </a:r>
            <a:r>
              <a:rPr lang="nl-BE" dirty="0" err="1"/>
              <a:t>math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561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Computation</a:t>
            </a:r>
            <a:r>
              <a:rPr lang="nl-BE" dirty="0"/>
              <a:t> time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bad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classical</a:t>
            </a:r>
            <a:r>
              <a:rPr lang="nl-BE" dirty="0"/>
              <a:t> </a:t>
            </a:r>
            <a:r>
              <a:rPr lang="nl-BE" dirty="0" err="1"/>
              <a:t>algorithms</a:t>
            </a:r>
            <a:r>
              <a:rPr lang="nl-BE" dirty="0"/>
              <a:t>, but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we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optimize</a:t>
            </a:r>
            <a:r>
              <a:rPr lang="nl-BE" dirty="0"/>
              <a:t> (</a:t>
            </a:r>
            <a:r>
              <a:rPr lang="nl-BE" dirty="0" err="1"/>
              <a:t>calculate</a:t>
            </a:r>
            <a:r>
              <a:rPr lang="nl-B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898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Every </a:t>
            </a:r>
            <a:r>
              <a:rPr lang="nl-BE" dirty="0" err="1"/>
              <a:t>location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have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independent </a:t>
            </a:r>
            <a:r>
              <a:rPr lang="nl-BE" dirty="0" err="1"/>
              <a:t>weight</a:t>
            </a:r>
            <a:r>
              <a:rPr lang="nl-BE" dirty="0"/>
              <a:t>. A large </a:t>
            </a:r>
            <a:r>
              <a:rPr lang="nl-BE" dirty="0" err="1"/>
              <a:t>weight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“</a:t>
            </a:r>
            <a:r>
              <a:rPr lang="nl-BE" dirty="0" err="1"/>
              <a:t>Ghent</a:t>
            </a:r>
            <a:r>
              <a:rPr lang="nl-BE" dirty="0"/>
              <a:t>” means </a:t>
            </a:r>
            <a:r>
              <a:rPr lang="nl-BE" dirty="0" err="1"/>
              <a:t>that</a:t>
            </a:r>
            <a:r>
              <a:rPr lang="nl-BE" dirty="0"/>
              <a:t> a house in </a:t>
            </a:r>
            <a:r>
              <a:rPr lang="nl-BE" dirty="0" err="1"/>
              <a:t>Ghent</a:t>
            </a:r>
            <a:r>
              <a:rPr lang="nl-BE" dirty="0"/>
              <a:t> is </a:t>
            </a:r>
            <a:r>
              <a:rPr lang="nl-BE" dirty="0" err="1"/>
              <a:t>valuable</a:t>
            </a:r>
            <a:r>
              <a:rPr lang="nl-BE" dirty="0"/>
              <a:t>.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in </a:t>
            </a:r>
            <a:r>
              <a:rPr lang="nl-BE" dirty="0" err="1"/>
              <a:t>Ghent</a:t>
            </a:r>
            <a:r>
              <a:rPr lang="nl-BE" dirty="0"/>
              <a:t>,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contribute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prediction</a:t>
            </a:r>
            <a:r>
              <a:rPr lang="nl-BE" dirty="0"/>
              <a:t>.</a:t>
            </a:r>
          </a:p>
          <a:p>
            <a:endParaRPr lang="nl-BE" dirty="0"/>
          </a:p>
          <a:p>
            <a:r>
              <a:rPr lang="nl-BE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269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DA3B6-900C-4C7B-B8C6-6E6502235D9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579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D8F052-629B-475E-B13A-5DCE54B1D1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Xylos Logo">
            <a:extLst>
              <a:ext uri="{FF2B5EF4-FFF2-40B4-BE49-F238E27FC236}">
                <a16:creationId xmlns:a16="http://schemas.microsoft.com/office/drawing/2014/main" id="{12D7DD5D-D9AD-4CD5-8172-EAD060755E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0A759FAE-B460-4393-9AA8-80560A985C82}"/>
              </a:ext>
            </a:extLst>
          </p:cNvPr>
          <p:cNvSpPr/>
          <p:nvPr userDrawn="1"/>
        </p:nvSpPr>
        <p:spPr>
          <a:xfrm>
            <a:off x="1055688" y="0"/>
            <a:ext cx="54000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B99D16-18BD-444C-96B7-1380C2B0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0982"/>
            <a:ext cx="4608000" cy="360000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297215F-ABF5-4F6B-B20D-168AC52E9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608000" cy="720000"/>
          </a:xfrm>
        </p:spPr>
        <p:txBody>
          <a:bodyPr anchor="t"/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0BB389D-1ED3-4B80-B467-4C3D3EB071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92000" y="3214236"/>
            <a:ext cx="3240000" cy="1620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BE" dirty="0"/>
              <a:t>Click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Client or Partner logo </a:t>
            </a:r>
            <a:endParaRPr lang="en-GB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48BEF85F-FC62-41F3-B5AB-463898A1B0C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88800" y="378619"/>
            <a:ext cx="2743200" cy="365125"/>
          </a:xfrm>
        </p:spPr>
        <p:txBody>
          <a:bodyPr/>
          <a:lstStyle/>
          <a:p>
            <a:fld id="{A25CC14B-D7DD-499A-B5A5-B501680FB438}" type="datetime1">
              <a:rPr lang="en-US" smtClean="0"/>
              <a:t>10/5/2018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22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F7F651-2FAD-4437-8F3E-03976DF0E6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5688" y="180000"/>
            <a:ext cx="5040312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1872000"/>
            <a:ext cx="486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1872000"/>
            <a:ext cx="486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81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B0012E-A94A-4749-8A20-4EFA840A8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4716B3C-905A-4B30-9E28-E0D4D3A1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42503-D153-47A3-BEFF-141BE307F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688" y="1844675"/>
            <a:ext cx="4860000" cy="540000"/>
          </a:xfrm>
        </p:spPr>
        <p:txBody>
          <a:bodyPr anchor="ctr"/>
          <a:lstStyle>
            <a:lvl1pPr marL="0" indent="0">
              <a:buNone/>
              <a:defRPr sz="19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2D1A6-DCC0-45D9-AD9D-B766237CA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5688" y="2505075"/>
            <a:ext cx="48600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14ECF-995D-48D6-862D-C97881D3DA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3999" y="1844675"/>
            <a:ext cx="4860000" cy="540000"/>
          </a:xfrm>
        </p:spPr>
        <p:txBody>
          <a:bodyPr anchor="ctr"/>
          <a:lstStyle>
            <a:lvl1pPr marL="0" indent="0">
              <a:buNone/>
              <a:defRPr sz="19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A013D-B272-42C3-B305-57E280FFB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3999" y="2505075"/>
            <a:ext cx="486000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BF53496-6701-46E6-BDDF-AB15B0F7F6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939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3F80-61F5-45D6-8E85-7E2D1A5FF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39489-8962-4334-88E5-19DEE4770D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0E587-FC94-49AB-8442-3171E22353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5688" y="180000"/>
            <a:ext cx="5040312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799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2655B-5D21-4D6F-86F9-ED4E7D14D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32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7AD16E-92E3-432C-93E2-31BCFAF9D9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5789B-46BF-4049-AA72-151927325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4000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D0B525-9E97-42CD-839A-E3E26B084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504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CFC068-0CC9-45F8-82AA-39A3C87C7C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1872000"/>
            <a:ext cx="5040312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8EF37E5-53D9-40FC-B955-0057E237E3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792000" y="792000"/>
            <a:ext cx="5400000" cy="52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208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146813-0D29-414E-8A18-B79D6D043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A12-EAF8-465E-8645-9104742DB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92000" y="792000"/>
            <a:ext cx="5400000" cy="520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2AB69-0EA6-4DA3-B0B4-7C861666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38725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504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1872000"/>
            <a:ext cx="5040312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166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5C5ED0-CF19-47CB-BD9D-C12EEAE4BC43}"/>
              </a:ext>
            </a:extLst>
          </p:cNvPr>
          <p:cNvSpPr/>
          <p:nvPr userDrawn="1"/>
        </p:nvSpPr>
        <p:spPr>
          <a:xfrm>
            <a:off x="0" y="792000"/>
            <a:ext cx="504000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146813-0D29-414E-8A18-B79D6D043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A12-EAF8-465E-8645-9104742DB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92000" y="792000"/>
            <a:ext cx="5400000" cy="5202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2AB69-0EA6-4DA3-B0B4-7C861666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864000"/>
            <a:ext cx="3960000" cy="360000"/>
          </a:xfrm>
        </p:spPr>
        <p:txBody>
          <a:bodyPr t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8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2196000"/>
            <a:ext cx="504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3276000"/>
            <a:ext cx="5040312" cy="271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0389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67A12-EAF8-465E-8645-9104742DB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92000" y="792000"/>
            <a:ext cx="5400000" cy="520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9569" y="1096792"/>
            <a:ext cx="4055583" cy="540000"/>
          </a:xfrm>
        </p:spPr>
        <p:txBody>
          <a:bodyPr/>
          <a:lstStyle>
            <a:lvl1pPr algn="ctr">
              <a:defRPr sz="18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9569" y="2232000"/>
            <a:ext cx="4055583" cy="1800000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1pPr>
            <a:lvl2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2pPr>
            <a:lvl3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3pPr>
            <a:lvl4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4pPr>
            <a:lvl5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BDB47-9B7D-4F59-813F-CCECFB04D5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8563" y="4452938"/>
            <a:ext cx="3136900" cy="447675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4C76A7-C469-410E-9004-5D5404ED7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99" y="792000"/>
            <a:ext cx="504000" cy="492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FCB74-6D90-485A-A543-917EE7D4FD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98576" y="1431687"/>
            <a:ext cx="504000" cy="4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3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3313" y="2232000"/>
            <a:ext cx="4055583" cy="1800000"/>
          </a:xfrm>
        </p:spPr>
        <p:txBody>
          <a:bodyPr/>
          <a:lstStyle>
            <a:lvl1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1pPr>
            <a:lvl2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2pPr>
            <a:lvl3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3pPr>
            <a:lvl4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4pPr>
            <a:lvl5pPr marL="0" indent="0" algn="just">
              <a:lnSpc>
                <a:spcPct val="100000"/>
              </a:lnSpc>
              <a:spcBef>
                <a:spcPts val="0"/>
              </a:spcBef>
              <a:buNone/>
              <a:defRPr sz="1800" i="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BDB47-9B7D-4F59-813F-CCECFB04D5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91996" y="4452938"/>
            <a:ext cx="3136900" cy="447675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2pPr>
            <a:lvl3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3pPr>
            <a:lvl4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4pPr>
            <a:lvl5pPr marL="0" indent="0" algn="r">
              <a:lnSpc>
                <a:spcPct val="100000"/>
              </a:lnSpc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4C76A7-C469-410E-9004-5D5404ED7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43" y="792000"/>
            <a:ext cx="504000" cy="492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4FCB74-6D90-485A-A543-917EE7D4FD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22320" y="1431687"/>
            <a:ext cx="504000" cy="49267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CA9BDD9-6B98-44B9-B2CB-9AD76FD18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743" y="792000"/>
            <a:ext cx="4057153" cy="1132362"/>
          </a:xfrm>
        </p:spPr>
        <p:txBody>
          <a:bodyPr/>
          <a:lstStyle>
            <a:lvl1pPr algn="ctr">
              <a:defRPr sz="1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36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42A2E4-ABBE-481A-AE7C-E3636A96E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ACA481-AF33-4C1C-8B34-2254364572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12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10080000" cy="36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4319B1-C833-4FD1-AF3E-353C287FEE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5688" y="182562"/>
            <a:ext cx="5040312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953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880C99-3BF6-4E9C-A711-52D3A35FA1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7008DF-47FE-4323-9B12-1B1FDF8911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0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335AA7-C091-40EB-94E0-A3A48A20B917}"/>
              </a:ext>
            </a:extLst>
          </p:cNvPr>
          <p:cNvSpPr/>
          <p:nvPr userDrawn="1"/>
        </p:nvSpPr>
        <p:spPr>
          <a:xfrm>
            <a:off x="0" y="3148304"/>
            <a:ext cx="4489923" cy="402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GB" sz="2800" kern="0" noProof="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care.grow.passion</a:t>
            </a:r>
            <a:r>
              <a:rPr lang="en-GB" sz="2800" kern="0" noProof="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BA989-5138-4906-B4A7-96E44CD4D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51" y="2853604"/>
            <a:ext cx="2807218" cy="9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7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DF31-DB45-4123-ACB8-DE2DC134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46D9F0-ED43-4B97-B3EC-9A59133F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EC314-0495-44E6-B19E-6C2EB65C2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535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91C60-DFA1-4E03-B654-28FEBB96D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58169-4607-4873-A36A-11BDEA316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58B6C-28EE-4C0B-9C32-64DDFD7BD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7767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F68652-3DB6-4EC5-865A-DDA0A592C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Xylos Logo">
            <a:extLst>
              <a:ext uri="{FF2B5EF4-FFF2-40B4-BE49-F238E27FC236}">
                <a16:creationId xmlns:a16="http://schemas.microsoft.com/office/drawing/2014/main" id="{12D7DD5D-D9AD-4CD5-8172-EAD060755E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0A759FAE-B460-4393-9AA8-80560A985C82}"/>
              </a:ext>
            </a:extLst>
          </p:cNvPr>
          <p:cNvSpPr/>
          <p:nvPr userDrawn="1"/>
        </p:nvSpPr>
        <p:spPr>
          <a:xfrm>
            <a:off x="1055688" y="0"/>
            <a:ext cx="54000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B99D16-18BD-444C-96B7-1380C2B0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0982"/>
            <a:ext cx="4608000" cy="360000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297215F-ABF5-4F6B-B20D-168AC52E9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608000" cy="720000"/>
          </a:xfrm>
        </p:spPr>
        <p:txBody>
          <a:bodyPr anchor="t"/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0BB389D-1ED3-4B80-B467-4C3D3EB071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92000" y="3214236"/>
            <a:ext cx="3240000" cy="1620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BE" dirty="0"/>
              <a:t>Click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Client or Partner logo </a:t>
            </a:r>
            <a:endParaRPr lang="en-GB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48BEF85F-FC62-41F3-B5AB-463898A1B0C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88800" y="378619"/>
            <a:ext cx="2743200" cy="365125"/>
          </a:xfrm>
        </p:spPr>
        <p:txBody>
          <a:bodyPr/>
          <a:lstStyle/>
          <a:p>
            <a:fld id="{019A0800-B927-4934-A141-094B2AFB72F3}" type="datetime1">
              <a:rPr lang="en-US" smtClean="0"/>
              <a:t>10/5/2018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489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F3D963-29AA-46F7-B9D7-577D8CEC6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Xylos Logo">
            <a:extLst>
              <a:ext uri="{FF2B5EF4-FFF2-40B4-BE49-F238E27FC236}">
                <a16:creationId xmlns:a16="http://schemas.microsoft.com/office/drawing/2014/main" id="{12D7DD5D-D9AD-4CD5-8172-EAD060755E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0A759FAE-B460-4393-9AA8-80560A985C82}"/>
              </a:ext>
            </a:extLst>
          </p:cNvPr>
          <p:cNvSpPr/>
          <p:nvPr userDrawn="1"/>
        </p:nvSpPr>
        <p:spPr>
          <a:xfrm>
            <a:off x="1055688" y="0"/>
            <a:ext cx="5400000" cy="51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68B99D16-18BD-444C-96B7-1380C2B03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40982"/>
            <a:ext cx="4608000" cy="360000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297215F-ABF5-4F6B-B20D-168AC52E9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4608000" cy="720000"/>
          </a:xfrm>
        </p:spPr>
        <p:txBody>
          <a:bodyPr anchor="t"/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40BB389D-1ED3-4B80-B467-4C3D3EB071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92000" y="3214236"/>
            <a:ext cx="3240000" cy="1620000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nl-BE" dirty="0"/>
              <a:t>Click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Client or Partner logo </a:t>
            </a:r>
            <a:endParaRPr lang="en-GB" dirty="0"/>
          </a:p>
        </p:txBody>
      </p:sp>
      <p:sp>
        <p:nvSpPr>
          <p:cNvPr id="12" name="Date Placeholder">
            <a:extLst>
              <a:ext uri="{FF2B5EF4-FFF2-40B4-BE49-F238E27FC236}">
                <a16:creationId xmlns:a16="http://schemas.microsoft.com/office/drawing/2014/main" id="{48BEF85F-FC62-41F3-B5AB-463898A1B0C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388800" y="378619"/>
            <a:ext cx="2743200" cy="365125"/>
          </a:xfrm>
        </p:spPr>
        <p:txBody>
          <a:bodyPr/>
          <a:lstStyle/>
          <a:p>
            <a:fld id="{A1EE421B-DFC1-48E3-9C7E-7B4F8A39C57C}" type="datetime1">
              <a:rPr lang="en-US" smtClean="0"/>
              <a:t>10/5/2018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999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C59D18C-C909-427C-8D27-176543DDB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561445" cy="691515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3B13-3A1A-4535-8067-A95E6F0B899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133200" y="187837"/>
            <a:ext cx="2736000" cy="360000"/>
          </a:xfrm>
        </p:spPr>
        <p:txBody>
          <a:bodyPr/>
          <a:lstStyle/>
          <a:p>
            <a:fld id="{FA992B0E-4411-4C8A-B8A4-E48ACA1AB347}" type="datetime1">
              <a:rPr lang="en-US" smtClean="0"/>
              <a:t>10/5/2018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1F192-0A5C-4E1B-87AC-11F6A3FF24FE}"/>
              </a:ext>
            </a:extLst>
          </p:cNvPr>
          <p:cNvSpPr txBox="1"/>
          <p:nvPr userDrawn="1"/>
        </p:nvSpPr>
        <p:spPr>
          <a:xfrm>
            <a:off x="4688809" y="617788"/>
            <a:ext cx="169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AGENDA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2453E40-4C2B-4D9D-88BA-BB7628A03E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46875" y="129899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EA0F34-39FF-41EE-9694-F3024AB08C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875" y="219877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9A2FE-CA4C-4346-9369-FE78AFA0D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46875" y="309855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813A-0AA5-4C10-901A-A2453F3581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6875" y="399833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087AD56C-EC2D-462D-98EE-53D2E2BF3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875" y="489811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884CE1B-5E18-49E8-AC7D-685EC4F27F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875" y="5797896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1DF8AB-0641-4DF4-8F21-89B7658B5F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3B7E9F-A19E-4FF6-A927-820D2E9084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1301114"/>
            <a:ext cx="503999" cy="429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4B1C52-3865-4CA4-9ECD-F761CA6207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2200894"/>
            <a:ext cx="503999" cy="429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EF2C88-DAD5-4926-B914-9FA6C1E3D2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3100674"/>
            <a:ext cx="503999" cy="429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B6CEC8-0CB5-4749-8CC5-B2A18F19A6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000454"/>
            <a:ext cx="503999" cy="4298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14BF68-5C03-4D26-ABD0-C218895212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900234"/>
            <a:ext cx="503999" cy="429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544680-F6DF-486A-ABF5-3EB66E6169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5800015"/>
            <a:ext cx="503999" cy="4298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94DCA33-F1AA-40B6-A4BC-42DB860A7D3E}"/>
              </a:ext>
            </a:extLst>
          </p:cNvPr>
          <p:cNvSpPr/>
          <p:nvPr userDrawn="1"/>
        </p:nvSpPr>
        <p:spPr>
          <a:xfrm>
            <a:off x="12343465" y="7838"/>
            <a:ext cx="1484501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For agenda items </a:t>
            </a:r>
            <a:r>
              <a:rPr lang="nl-BE" sz="1000" dirty="0" err="1">
                <a:solidFill>
                  <a:sysClr val="windowText" lastClr="000000"/>
                </a:solidFill>
              </a:rPr>
              <a:t>numbers</a:t>
            </a:r>
            <a:r>
              <a:rPr lang="nl-BE" sz="1000" dirty="0">
                <a:solidFill>
                  <a:sysClr val="windowText" lastClr="000000"/>
                </a:solidFill>
              </a:rPr>
              <a:t> (max 6): copy paste </a:t>
            </a:r>
            <a:r>
              <a:rPr lang="nl-BE" sz="1000" dirty="0" err="1">
                <a:solidFill>
                  <a:sysClr val="windowText" lastClr="000000"/>
                </a:solidFill>
              </a:rPr>
              <a:t>white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nbrs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from</a:t>
            </a:r>
            <a:r>
              <a:rPr lang="nl-BE" sz="1000" dirty="0">
                <a:solidFill>
                  <a:sysClr val="windowText" lastClr="000000"/>
                </a:solidFill>
              </a:rPr>
              <a:t> Slide Master: click </a:t>
            </a:r>
          </a:p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View </a:t>
            </a:r>
            <a:r>
              <a:rPr lang="nl-BE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</a:t>
            </a:r>
            <a:r>
              <a:rPr lang="nl-BE" sz="1000" dirty="0">
                <a:solidFill>
                  <a:sysClr val="windowText" lastClr="000000"/>
                </a:solidFill>
              </a:rPr>
              <a:t> Slide Master </a:t>
            </a:r>
            <a:endParaRPr lang="en-GB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8729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DD12211-6DC4-4DA9-852A-4E7152832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754"/>
            <a:ext cx="6561445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3B13-3A1A-4535-8067-A95E6F0B89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9766599-7913-41A1-A64F-948C2840D152}" type="datetime1">
              <a:rPr lang="en-US" smtClean="0"/>
              <a:t>10/5/2018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1F192-0A5C-4E1B-87AC-11F6A3FF24FE}"/>
              </a:ext>
            </a:extLst>
          </p:cNvPr>
          <p:cNvSpPr txBox="1"/>
          <p:nvPr userDrawn="1"/>
        </p:nvSpPr>
        <p:spPr>
          <a:xfrm>
            <a:off x="4688809" y="617788"/>
            <a:ext cx="169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AGENDA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2453E40-4C2B-4D9D-88BA-BB7628A03E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46875" y="129899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EA0F34-39FF-41EE-9694-F3024AB08C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875" y="219877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9A2FE-CA4C-4346-9369-FE78AFA0D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46875" y="309855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813A-0AA5-4C10-901A-A2453F3581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6875" y="399833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087AD56C-EC2D-462D-98EE-53D2E2BF3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875" y="489811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884CE1B-5E18-49E8-AC7D-685EC4F27F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875" y="5797896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267DFA-4AC9-4C3D-A963-F855ECB4BA1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E0C6E1-B435-429C-960D-83CFA3C8F0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1301114"/>
            <a:ext cx="503999" cy="429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6985E1-456E-4E74-B266-2C18FB5CF5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2200894"/>
            <a:ext cx="503999" cy="429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FC647A-E783-45FC-8899-60C778ADA55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3100674"/>
            <a:ext cx="503999" cy="429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F87E34-6219-4A4A-B877-1678FE00F0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000454"/>
            <a:ext cx="503999" cy="4298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84F56C-5F21-47B5-964F-8B89ED9293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900234"/>
            <a:ext cx="503999" cy="4298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42D372-5F03-4769-B20E-D97B1007680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5800015"/>
            <a:ext cx="503999" cy="42988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F305186-CE5A-4D23-A8E2-1FA1F9328301}"/>
              </a:ext>
            </a:extLst>
          </p:cNvPr>
          <p:cNvSpPr/>
          <p:nvPr userDrawn="1"/>
        </p:nvSpPr>
        <p:spPr>
          <a:xfrm>
            <a:off x="12343465" y="7838"/>
            <a:ext cx="1484501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For agenda items </a:t>
            </a:r>
            <a:r>
              <a:rPr lang="nl-BE" sz="1000" dirty="0" err="1">
                <a:solidFill>
                  <a:sysClr val="windowText" lastClr="000000"/>
                </a:solidFill>
              </a:rPr>
              <a:t>numbers</a:t>
            </a:r>
            <a:r>
              <a:rPr lang="nl-BE" sz="1000" dirty="0">
                <a:solidFill>
                  <a:sysClr val="windowText" lastClr="000000"/>
                </a:solidFill>
              </a:rPr>
              <a:t> (max 6): copy paste </a:t>
            </a:r>
            <a:r>
              <a:rPr lang="nl-BE" sz="1000" dirty="0" err="1">
                <a:solidFill>
                  <a:sysClr val="windowText" lastClr="000000"/>
                </a:solidFill>
              </a:rPr>
              <a:t>white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nbrs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from</a:t>
            </a:r>
            <a:r>
              <a:rPr lang="nl-BE" sz="1000" dirty="0">
                <a:solidFill>
                  <a:sysClr val="windowText" lastClr="000000"/>
                </a:solidFill>
              </a:rPr>
              <a:t> Slide Master: click </a:t>
            </a:r>
          </a:p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View </a:t>
            </a:r>
            <a:r>
              <a:rPr lang="nl-BE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</a:t>
            </a:r>
            <a:r>
              <a:rPr lang="nl-BE" sz="1000" dirty="0">
                <a:solidFill>
                  <a:sysClr val="windowText" lastClr="000000"/>
                </a:solidFill>
              </a:rPr>
              <a:t> Slide Master </a:t>
            </a:r>
            <a:endParaRPr lang="en-GB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673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pictur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57A90A-6552-4054-8FBE-EE99B19794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262559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7FCA86-0F23-4E3F-BB93-48CDCF6F9A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3240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5EFA1-93FF-46EC-9F47-7A35547735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918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F3F544B-24A7-49BB-9279-ADAC7DED5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5400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1295207"/>
            <a:ext cx="45000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00" y="2411268"/>
            <a:ext cx="4500000" cy="30703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4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CFC279-FC66-4D51-994F-1B3003763D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" b="-194"/>
          <a:stretch/>
        </p:blipFill>
        <p:spPr>
          <a:xfrm>
            <a:off x="-1" y="-32850"/>
            <a:ext cx="6561445" cy="694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93B13-3A1A-4535-8067-A95E6F0B899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132912" y="187838"/>
            <a:ext cx="2736000" cy="360000"/>
          </a:xfrm>
        </p:spPr>
        <p:txBody>
          <a:bodyPr rIns="0"/>
          <a:lstStyle/>
          <a:p>
            <a:fld id="{6EFB6E76-85A8-4716-A1CC-E55A250E10A3}" type="datetime1">
              <a:rPr lang="en-US" smtClean="0"/>
              <a:t>10/5/2018</a:t>
            </a:fld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1F192-0A5C-4E1B-87AC-11F6A3FF24FE}"/>
              </a:ext>
            </a:extLst>
          </p:cNvPr>
          <p:cNvSpPr txBox="1"/>
          <p:nvPr userDrawn="1"/>
        </p:nvSpPr>
        <p:spPr>
          <a:xfrm>
            <a:off x="4688809" y="617788"/>
            <a:ext cx="169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AGENDA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2453E40-4C2B-4D9D-88BA-BB7628A03E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46875" y="129899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2EA0F34-39FF-41EE-9694-F3024AB08C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6875" y="219877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A89A2FE-CA4C-4346-9369-FE78AFA0D8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46875" y="309855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E91813A-0AA5-4C10-901A-A2453F3581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6875" y="399833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087AD56C-EC2D-462D-98EE-53D2E2BF3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875" y="4898115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884CE1B-5E18-49E8-AC7D-685EC4F27F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875" y="5797896"/>
            <a:ext cx="4860000" cy="432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DD66F4-3CCD-4475-8F59-749F2074D9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1301114"/>
            <a:ext cx="503999" cy="429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BB8E-A6BC-411B-89D8-5B5FF9C4B7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2200894"/>
            <a:ext cx="503999" cy="429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D9CB22-CFAA-4537-A184-C883A9C7E8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3100674"/>
            <a:ext cx="503999" cy="429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E4236A-BB7C-418B-9DCD-35BAA38F98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000454"/>
            <a:ext cx="503999" cy="429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88F8C-20E1-4B7F-BA94-AEFDAA6FBF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4900234"/>
            <a:ext cx="503999" cy="4298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7BF973-3746-4396-BF59-6E1E857A054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80" y="5800015"/>
            <a:ext cx="503999" cy="4298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3CED06-1E7F-47B2-9B19-911C91050680}"/>
              </a:ext>
            </a:extLst>
          </p:cNvPr>
          <p:cNvSpPr/>
          <p:nvPr userDrawn="1"/>
        </p:nvSpPr>
        <p:spPr>
          <a:xfrm>
            <a:off x="12343465" y="7838"/>
            <a:ext cx="1484501" cy="9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For agenda items </a:t>
            </a:r>
            <a:r>
              <a:rPr lang="nl-BE" sz="1000" dirty="0" err="1">
                <a:solidFill>
                  <a:sysClr val="windowText" lastClr="000000"/>
                </a:solidFill>
              </a:rPr>
              <a:t>numbers</a:t>
            </a:r>
            <a:r>
              <a:rPr lang="nl-BE" sz="1000" dirty="0">
                <a:solidFill>
                  <a:sysClr val="windowText" lastClr="000000"/>
                </a:solidFill>
              </a:rPr>
              <a:t> (max 6): copy paste </a:t>
            </a:r>
            <a:r>
              <a:rPr lang="nl-BE" sz="1000" dirty="0" err="1">
                <a:solidFill>
                  <a:sysClr val="windowText" lastClr="000000"/>
                </a:solidFill>
              </a:rPr>
              <a:t>white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nbrs</a:t>
            </a:r>
            <a:r>
              <a:rPr lang="nl-BE" sz="1000" dirty="0">
                <a:solidFill>
                  <a:sysClr val="windowText" lastClr="000000"/>
                </a:solidFill>
              </a:rPr>
              <a:t> </a:t>
            </a:r>
            <a:r>
              <a:rPr lang="nl-BE" sz="1000" dirty="0" err="1">
                <a:solidFill>
                  <a:sysClr val="windowText" lastClr="000000"/>
                </a:solidFill>
              </a:rPr>
              <a:t>from</a:t>
            </a:r>
            <a:r>
              <a:rPr lang="nl-BE" sz="1000" dirty="0">
                <a:solidFill>
                  <a:sysClr val="windowText" lastClr="000000"/>
                </a:solidFill>
              </a:rPr>
              <a:t> Slide Master: click </a:t>
            </a:r>
          </a:p>
          <a:p>
            <a:pPr algn="l"/>
            <a:r>
              <a:rPr lang="nl-BE" sz="1000" dirty="0">
                <a:solidFill>
                  <a:sysClr val="windowText" lastClr="000000"/>
                </a:solidFill>
              </a:rPr>
              <a:t>View </a:t>
            </a:r>
            <a:r>
              <a:rPr lang="nl-BE" sz="100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</a:t>
            </a:r>
            <a:r>
              <a:rPr lang="nl-BE" sz="1000" dirty="0">
                <a:solidFill>
                  <a:sysClr val="windowText" lastClr="000000"/>
                </a:solidFill>
              </a:rPr>
              <a:t> Slide Master </a:t>
            </a:r>
            <a:endParaRPr lang="en-GB" sz="1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923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 lef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01EE34-E546-4870-9035-28545BC470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5400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1295207"/>
            <a:ext cx="45000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00" y="2411268"/>
            <a:ext cx="4500000" cy="30703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178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146813-0D29-414E-8A18-B79D6D043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2AB69-0EA6-4DA3-B0B4-7C8616664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38725" cy="3159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69E21F-B265-4C26-9380-C8AE9B61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5040000" cy="540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2857E5-40D0-4367-AA8E-ECB0DD0C3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4000" y="1872000"/>
            <a:ext cx="5040312" cy="3600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BCE02F-436D-4158-82F0-4967FA4A98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2000" y="792000"/>
            <a:ext cx="5400000" cy="5203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7B433D-6077-4EEF-B025-CC994081E8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2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C1CFF-ACD4-4BCC-A71F-77C7B3825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8" y="1709738"/>
            <a:ext cx="10080625" cy="2880000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B2C87-966C-4CA7-AD56-BBA9FF31C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688" y="4607751"/>
            <a:ext cx="10080625" cy="1440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58475-203C-4DEE-B1DA-C00E75BE0B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31435B9-D0C9-45A9-AF1D-9D73F10A5F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2192000" cy="2628000"/>
          </a:xfrm>
          <a:solidFill>
            <a:schemeClr val="tx1"/>
          </a:solidFill>
          <a:ln>
            <a:noFill/>
          </a:ln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CC53DF-5347-489E-AB20-7F260328C5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017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 pictur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559964-756F-45A1-8E43-14F9E4392C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262559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7FCA86-0F23-4E3F-BB93-48CDCF6F9A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999" y="180000"/>
            <a:ext cx="5040000" cy="28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216E0F-A162-471F-B34A-68163D8C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3240000" cy="10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7063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ylos Banner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F3B529-E729-4AD1-8DDB-7EBF63A83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2625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88ADE-51BE-4126-9950-86BD427CB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533"/>
            <a:ext cx="4932000" cy="957355"/>
          </a:xfrm>
          <a:solidFill>
            <a:schemeClr val="tx1"/>
          </a:solidFill>
        </p:spPr>
        <p:txBody>
          <a:bodyPr tIns="90000" bIns="90000" anchor="b">
            <a:spAutoFit/>
          </a:bodyPr>
          <a:lstStyle>
            <a:lvl1pPr marL="990600" indent="0"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842D5-A4CB-4BFF-87E5-23BE50C5A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00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B5C1B-4B7A-4DA7-B7E2-1AEF80B85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3999" y="3321050"/>
            <a:ext cx="4860000" cy="216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EE47-8DE8-4217-9A61-E3B7E07B83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4163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092">
          <p15:clr>
            <a:srgbClr val="FBAE40"/>
          </p15:clr>
        </p15:guide>
        <p15:guide id="2" orient="horz" pos="7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E916A0-FA0D-43C5-A649-DC0DA7080B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12192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1295207"/>
            <a:ext cx="1008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2411268"/>
            <a:ext cx="10080000" cy="30703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33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9D1D04-F77A-47C6-9D86-C2FF54DE4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BD1744-7FF6-4DC3-A015-1DEC98018CEF}"/>
              </a:ext>
            </a:extLst>
          </p:cNvPr>
          <p:cNvSpPr/>
          <p:nvPr userDrawn="1"/>
        </p:nvSpPr>
        <p:spPr>
          <a:xfrm>
            <a:off x="0" y="824700"/>
            <a:ext cx="5400000" cy="518723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71855D-9996-4E98-A0CF-2737DC3F75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56030" y="180000"/>
            <a:ext cx="5040000" cy="288000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508AF-1852-4B07-96D2-964F8DF73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1295207"/>
            <a:ext cx="45000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67799-DF5B-44FF-9122-031079420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00" y="2411268"/>
            <a:ext cx="4500000" cy="30703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CA4DB-C31F-4D61-9E72-0A6BF8036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74045-B466-430A-BD37-34C5E203BE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E4AE3-5395-4455-9380-77AB9BD8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0462-A3E2-4F5C-B2D4-B8161352D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999" y="1872000"/>
            <a:ext cx="10080000" cy="36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A4122-CDEB-4C3E-8E8C-E8297B98F3C7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953750" y="6229350"/>
            <a:ext cx="1238250" cy="62865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96DF7-E507-4EA6-8661-31BA87B77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688" y="6308725"/>
            <a:ext cx="10800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5834-84E8-451C-9F88-6758848B3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0799" y="1878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400A9-9473-4798-BEB7-BE9EC34CC0C1}" type="datetime1">
              <a:rPr lang="en-US" smtClean="0"/>
              <a:t>10/5/2018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001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  <p:sldLayoutId id="2147483651" r:id="rId4"/>
    <p:sldLayoutId id="2147483661" r:id="rId5"/>
    <p:sldLayoutId id="2147483683" r:id="rId6"/>
    <p:sldLayoutId id="2147483662" r:id="rId7"/>
    <p:sldLayoutId id="2147483685" r:id="rId8"/>
    <p:sldLayoutId id="2147483689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96" r:id="rId16"/>
    <p:sldLayoutId id="2147483660" r:id="rId17"/>
    <p:sldLayoutId id="2147483695" r:id="rId18"/>
    <p:sldLayoutId id="2147483678" r:id="rId19"/>
    <p:sldLayoutId id="2147483692" r:id="rId20"/>
    <p:sldLayoutId id="2147483693" r:id="rId21"/>
    <p:sldLayoutId id="2147483658" r:id="rId22"/>
    <p:sldLayoutId id="2147483659" r:id="rId2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50000"/>
            <a:lumOff val="50000"/>
          </a:schemeClr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62" userDrawn="1">
          <p15:clr>
            <a:srgbClr val="F26B43"/>
          </p15:clr>
        </p15:guide>
        <p15:guide id="2" pos="665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015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  <p15:guide id="6" orient="horz" pos="504" userDrawn="1">
          <p15:clr>
            <a:srgbClr val="F26B43"/>
          </p15:clr>
        </p15:guide>
        <p15:guide id="7" orient="horz" pos="3453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  <p15:guide id="9" orient="horz" pos="41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FE4AE3-5395-4455-9380-77AB9BD8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92000"/>
            <a:ext cx="1008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0462-A3E2-4F5C-B2D4-B8161352D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3999" y="1872000"/>
            <a:ext cx="10080000" cy="36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96DF7-E507-4EA6-8661-31BA87B77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5688" y="6308725"/>
            <a:ext cx="1080000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2CE484-B326-4E56-8710-E4BB81C1253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05834-84E8-451C-9F88-6758848B32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33200" y="187838"/>
            <a:ext cx="2736000" cy="360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AB030-56D1-41E0-8603-BB917C6D5048}" type="datetime1">
              <a:rPr lang="en-US" smtClean="0"/>
              <a:t>10/5/2018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9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0" r:id="rId2"/>
    <p:sldLayoutId id="2147483681" r:id="rId3"/>
    <p:sldLayoutId id="2147483682" r:id="rId4"/>
    <p:sldLayoutId id="2147483687" r:id="rId5"/>
    <p:sldLayoutId id="2147483690" r:id="rId6"/>
    <p:sldLayoutId id="2147483691" r:id="rId7"/>
    <p:sldLayoutId id="2147483694" r:id="rId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50000"/>
            <a:lumOff val="50000"/>
          </a:schemeClr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3600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62">
          <p15:clr>
            <a:srgbClr val="F26B43"/>
          </p15:clr>
        </p15:guide>
        <p15:guide id="2" pos="665">
          <p15:clr>
            <a:srgbClr val="F26B43"/>
          </p15:clr>
        </p15:guide>
        <p15:guide id="3" pos="3840">
          <p15:clr>
            <a:srgbClr val="F26B43"/>
          </p15:clr>
        </p15:guide>
        <p15:guide id="4" pos="7015">
          <p15:clr>
            <a:srgbClr val="F26B43"/>
          </p15:clr>
        </p15:guide>
        <p15:guide id="5" orient="horz" pos="845">
          <p15:clr>
            <a:srgbClr val="F26B43"/>
          </p15:clr>
        </p15:guide>
        <p15:guide id="6" orient="horz" pos="504">
          <p15:clr>
            <a:srgbClr val="F26B43"/>
          </p15:clr>
        </p15:guide>
        <p15:guide id="7" orient="horz" pos="3453">
          <p15:clr>
            <a:srgbClr val="F26B43"/>
          </p15:clr>
        </p15:guide>
        <p15:guide id="8" orient="horz" pos="3974">
          <p15:clr>
            <a:srgbClr val="F26B43"/>
          </p15:clr>
        </p15:guide>
        <p15:guide id="9" orient="horz" pos="41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90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90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F64DB53-8BD7-410D-83DE-06C4762831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Hands-on introductory course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CB620-2759-46C1-92ED-8AAE95C48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9231"/>
            <a:ext cx="4608000" cy="963132"/>
          </a:xfrm>
        </p:spPr>
        <p:txBody>
          <a:bodyPr/>
          <a:lstStyle/>
          <a:p>
            <a:r>
              <a:rPr lang="en-GB" dirty="0"/>
              <a:t>AI AND MACHINE LEARNING</a:t>
            </a:r>
            <a:br>
              <a:rPr lang="en-GB" dirty="0"/>
            </a:br>
            <a:endParaRPr lang="en-GB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0A1F55-8A74-43F0-A4D9-C3FAEE50C7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B381C-944E-46A3-B1D8-5EF6A8F1CC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5CC14B-D7DD-499A-B5A5-B501680FB438}" type="datetime1">
              <a:rPr lang="en-US" smtClean="0"/>
              <a:t>10/5/2018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51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F5D5-2C09-4D2E-8817-A0A83B80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Gradient</a:t>
            </a:r>
            <a:r>
              <a:rPr lang="nl-BE" dirty="0"/>
              <a:t> </a:t>
            </a:r>
            <a:r>
              <a:rPr lang="nl-BE" dirty="0" err="1"/>
              <a:t>descent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05B30-46EF-49EA-91A9-79F1F8C2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939844-321C-4A5B-9912-79E1BA5B4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063" y="2338277"/>
            <a:ext cx="4598453" cy="2612096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4E38FA-8409-420D-983F-37CFB477CE32}"/>
              </a:ext>
            </a:extLst>
          </p:cNvPr>
          <p:cNvSpPr txBox="1">
            <a:spLocks/>
          </p:cNvSpPr>
          <p:nvPr/>
        </p:nvSpPr>
        <p:spPr>
          <a:xfrm>
            <a:off x="1043999" y="1872000"/>
            <a:ext cx="10080000" cy="36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Learning the weights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/>
              <a:t>	= </a:t>
            </a:r>
            <a:r>
              <a:rPr lang="en-GB" b="1" dirty="0"/>
              <a:t>minimizing the </a:t>
            </a:r>
            <a:r>
              <a:rPr lang="en-GB" b="1" dirty="0">
                <a:solidFill>
                  <a:srgbClr val="FF0000"/>
                </a:solidFill>
              </a:rPr>
              <a:t>loss</a:t>
            </a:r>
          </a:p>
          <a:p>
            <a:r>
              <a:rPr lang="en-GB" dirty="0"/>
              <a:t>Given a set a weights, and </a:t>
            </a:r>
          </a:p>
          <a:p>
            <a:pPr marL="360000" lvl="1" indent="0">
              <a:buNone/>
            </a:pPr>
            <a:r>
              <a:rPr lang="en-GB" dirty="0"/>
              <a:t>m observations (X</a:t>
            </a:r>
            <a:r>
              <a:rPr lang="en-GB" baseline="-25000" dirty="0"/>
              <a:t>i</a:t>
            </a:r>
            <a:r>
              <a:rPr lang="en-GB" dirty="0"/>
              <a:t>, Y</a:t>
            </a:r>
            <a:r>
              <a:rPr lang="en-GB" baseline="-25000" dirty="0"/>
              <a:t>i</a:t>
            </a:r>
            <a:r>
              <a:rPr lang="en-GB" dirty="0"/>
              <a:t>)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 1..m</a:t>
            </a:r>
          </a:p>
          <a:p>
            <a:pPr marL="360000" lvl="1" indent="0">
              <a:buNone/>
            </a:pP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/>
              <a:t>Loss is a function of the predictions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/>
              <a:t>Predictions are a function of the weights</a:t>
            </a:r>
          </a:p>
          <a:p>
            <a:endParaRPr lang="en-GB" dirty="0"/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loss is a function of the weights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sym typeface="Wingdings" panose="05000000000000000000" pitchFamily="2" charset="2"/>
              </a:rPr>
              <a:t>	L = f(</a:t>
            </a:r>
            <a:r>
              <a:rPr lang="nl-BE" dirty="0">
                <a:solidFill>
                  <a:srgbClr val="FF0000"/>
                </a:solidFill>
              </a:rPr>
              <a:t>w</a:t>
            </a:r>
            <a:r>
              <a:rPr lang="nl-BE" baseline="-25000" dirty="0">
                <a:solidFill>
                  <a:srgbClr val="FF0000"/>
                </a:solidFill>
              </a:rPr>
              <a:t>1</a:t>
            </a:r>
            <a:r>
              <a:rPr lang="nl-BE" dirty="0">
                <a:solidFill>
                  <a:srgbClr val="FF0000"/>
                </a:solidFill>
              </a:rPr>
              <a:t>,w</a:t>
            </a:r>
            <a:r>
              <a:rPr lang="nl-BE" baseline="-25000" dirty="0">
                <a:solidFill>
                  <a:srgbClr val="FF0000"/>
                </a:solidFill>
              </a:rPr>
              <a:t>2</a:t>
            </a:r>
            <a:r>
              <a:rPr lang="nl-BE" dirty="0">
                <a:solidFill>
                  <a:srgbClr val="FF0000"/>
                </a:solidFill>
              </a:rPr>
              <a:t>,...,</a:t>
            </a:r>
            <a:r>
              <a:rPr lang="nl-BE" dirty="0" err="1">
                <a:solidFill>
                  <a:srgbClr val="FF0000"/>
                </a:solidFill>
              </a:rPr>
              <a:t>w</a:t>
            </a:r>
            <a:r>
              <a:rPr lang="nl-BE" baseline="-25000" dirty="0" err="1">
                <a:solidFill>
                  <a:srgbClr val="FF0000"/>
                </a:solidFill>
              </a:rPr>
              <a:t>n</a:t>
            </a:r>
            <a:r>
              <a:rPr lang="nl-BE" dirty="0">
                <a:solidFill>
                  <a:srgbClr val="FF0000"/>
                </a:solidFill>
              </a:rPr>
              <a:t>)</a:t>
            </a:r>
            <a:endParaRPr lang="en-GB" dirty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  <a:p>
            <a:endParaRPr lang="en-GB" dirty="0"/>
          </a:p>
          <a:p>
            <a:pPr marL="0" indent="0">
              <a:buFont typeface="Wingdings" panose="05000000000000000000" pitchFamily="2" charset="2"/>
              <a:buNone/>
            </a:pP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834BA-3D87-41E7-AD2A-9E34FEA327DE}"/>
              </a:ext>
            </a:extLst>
          </p:cNvPr>
          <p:cNvSpPr txBox="1"/>
          <p:nvPr/>
        </p:nvSpPr>
        <p:spPr>
          <a:xfrm>
            <a:off x="6222124" y="1975945"/>
            <a:ext cx="117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Loss</a:t>
            </a:r>
            <a:r>
              <a:rPr lang="nl-BE" dirty="0"/>
              <a:t> (L)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7E4F-FC51-4298-9484-D8916588D575}"/>
              </a:ext>
            </a:extLst>
          </p:cNvPr>
          <p:cNvSpPr txBox="1"/>
          <p:nvPr/>
        </p:nvSpPr>
        <p:spPr>
          <a:xfrm>
            <a:off x="10375228" y="4564855"/>
            <a:ext cx="181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Parameters</a:t>
            </a:r>
          </a:p>
          <a:p>
            <a:r>
              <a:rPr lang="nl-BE" dirty="0"/>
              <a:t>(w</a:t>
            </a:r>
            <a:r>
              <a:rPr lang="nl-BE" baseline="-25000" dirty="0"/>
              <a:t>1</a:t>
            </a:r>
            <a:r>
              <a:rPr lang="nl-BE" dirty="0"/>
              <a:t>,w</a:t>
            </a:r>
            <a:r>
              <a:rPr lang="nl-BE" baseline="-25000" dirty="0"/>
              <a:t>2</a:t>
            </a:r>
            <a:r>
              <a:rPr lang="nl-BE" dirty="0"/>
              <a:t>,...,</a:t>
            </a:r>
            <a:r>
              <a:rPr lang="nl-BE" dirty="0" err="1"/>
              <a:t>w</a:t>
            </a:r>
            <a:r>
              <a:rPr lang="nl-BE" baseline="-25000" dirty="0" err="1"/>
              <a:t>n</a:t>
            </a:r>
            <a:r>
              <a:rPr lang="nl-BE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87195-28B4-42A5-9A3F-3FF6907C44AB}"/>
              </a:ext>
            </a:extLst>
          </p:cNvPr>
          <p:cNvSpPr txBox="1"/>
          <p:nvPr/>
        </p:nvSpPr>
        <p:spPr>
          <a:xfrm>
            <a:off x="0" y="6521549"/>
            <a:ext cx="786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Images </a:t>
            </a:r>
            <a:r>
              <a:rPr lang="nl-B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from</a:t>
            </a:r>
            <a:r>
              <a:rPr lang="nl-BE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https://br.simplilearn.com/regression-machine-learning-tutorial</a:t>
            </a:r>
          </a:p>
        </p:txBody>
      </p:sp>
    </p:spTree>
    <p:extLst>
      <p:ext uri="{BB962C8B-B14F-4D97-AF65-F5344CB8AC3E}">
        <p14:creationId xmlns:p14="http://schemas.microsoft.com/office/powerpoint/2010/main" val="40735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F5D5-2C09-4D2E-8817-A0A83B80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Gradient</a:t>
            </a:r>
            <a:r>
              <a:rPr lang="nl-BE" dirty="0"/>
              <a:t> </a:t>
            </a:r>
            <a:r>
              <a:rPr lang="nl-BE" dirty="0" err="1"/>
              <a:t>descent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05B30-46EF-49EA-91A9-79F1F8C2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939844-321C-4A5B-9912-79E1BA5B4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063" y="2338277"/>
            <a:ext cx="4598453" cy="261209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C4E38FA-8409-420D-983F-37CFB477CE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999" y="1872000"/>
                <a:ext cx="4768222" cy="43838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60000" indent="-36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minimizing a function L(w) </a:t>
                </a:r>
              </a:p>
              <a:p>
                <a:pPr marL="360000" lvl="1" indent="0">
                  <a:buNone/>
                </a:pPr>
                <a:r>
                  <a:rPr lang="en-GB" dirty="0"/>
                  <a:t>= find </a:t>
                </a:r>
                <a:r>
                  <a:rPr lang="en-GB" dirty="0">
                    <a:solidFill>
                      <a:srgbClr val="FF0000"/>
                    </a:solidFill>
                  </a:rPr>
                  <a:t>optimal w </a:t>
                </a:r>
                <a:r>
                  <a:rPr lang="en-GB" dirty="0"/>
                  <a:t>so that </a:t>
                </a:r>
                <a:r>
                  <a:rPr lang="en-GB" dirty="0">
                    <a:solidFill>
                      <a:srgbClr val="FF0000"/>
                    </a:solidFill>
                  </a:rPr>
                  <a:t>L(w) is as low as possible</a:t>
                </a:r>
              </a:p>
              <a:p>
                <a:pPr marL="360000" lvl="1" indent="0">
                  <a:buNone/>
                </a:pPr>
                <a:endParaRPr lang="en-GB" dirty="0">
                  <a:solidFill>
                    <a:srgbClr val="FF0000"/>
                  </a:solidFill>
                </a:endParaRPr>
              </a:p>
              <a:p>
                <a:r>
                  <a:rPr lang="en-GB" dirty="0"/>
                  <a:t>Using the gradient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calculate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nl-B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nl-B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nl-BE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>
                        <a:solidFill>
                          <a:srgbClr val="FF0000"/>
                        </a:solidFill>
                      </a:rPr>
                      <m:t>η</m:t>
                    </m:r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if positive, w decreases</a:t>
                </a:r>
              </a:p>
              <a:p>
                <a:pPr lvl="1"/>
                <a:r>
                  <a:rPr lang="en-GB" dirty="0"/>
                  <a:t>if negative, w increases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1"/>
                      <m:t>η</m:t>
                    </m:r>
                  </m:oMath>
                </a14:m>
                <a:r>
                  <a:rPr lang="en-GB" b="1" dirty="0"/>
                  <a:t> = learning rate</a:t>
                </a:r>
              </a:p>
              <a:p>
                <a:pPr lvl="2"/>
                <a:endParaRPr lang="en-GB" dirty="0"/>
              </a:p>
              <a:p>
                <a:pPr lvl="1"/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lvl="1"/>
                <a:endParaRPr lang="en-GB" dirty="0">
                  <a:solidFill>
                    <a:srgbClr val="FF0000"/>
                  </a:solidFill>
                </a:endParaRPr>
              </a:p>
              <a:p>
                <a:pPr lvl="1"/>
                <a:endParaRPr lang="en-GB" dirty="0">
                  <a:solidFill>
                    <a:srgbClr val="FF0000"/>
                  </a:solidFill>
                </a:endParaRPr>
              </a:p>
              <a:p>
                <a:endParaRPr lang="en-GB" dirty="0"/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C4E38FA-8409-420D-983F-37CFB477C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1872000"/>
                <a:ext cx="4768222" cy="4383834"/>
              </a:xfrm>
              <a:prstGeom prst="rect">
                <a:avLst/>
              </a:prstGeom>
              <a:blipFill>
                <a:blip r:embed="rId4"/>
                <a:stretch>
                  <a:fillRect l="-895" t="-695" b="-222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B3834BA-3D87-41E7-AD2A-9E34FEA327DE}"/>
              </a:ext>
            </a:extLst>
          </p:cNvPr>
          <p:cNvSpPr txBox="1"/>
          <p:nvPr/>
        </p:nvSpPr>
        <p:spPr>
          <a:xfrm>
            <a:off x="6222124" y="1975945"/>
            <a:ext cx="117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Loss</a:t>
            </a:r>
            <a:r>
              <a:rPr lang="nl-BE" dirty="0"/>
              <a:t> (L)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47E4F-FC51-4298-9484-D8916588D575}"/>
              </a:ext>
            </a:extLst>
          </p:cNvPr>
          <p:cNvSpPr txBox="1"/>
          <p:nvPr/>
        </p:nvSpPr>
        <p:spPr>
          <a:xfrm>
            <a:off x="10375228" y="4564855"/>
            <a:ext cx="181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Parameters</a:t>
            </a:r>
          </a:p>
          <a:p>
            <a:r>
              <a:rPr lang="nl-BE" dirty="0"/>
              <a:t>(w</a:t>
            </a:r>
            <a:r>
              <a:rPr lang="nl-BE" baseline="-25000" dirty="0"/>
              <a:t>1</a:t>
            </a:r>
            <a:r>
              <a:rPr lang="nl-BE" dirty="0"/>
              <a:t>,w</a:t>
            </a:r>
            <a:r>
              <a:rPr lang="nl-BE" baseline="-25000" dirty="0"/>
              <a:t>2</a:t>
            </a:r>
            <a:r>
              <a:rPr lang="nl-BE" dirty="0"/>
              <a:t>,...,</a:t>
            </a:r>
            <a:r>
              <a:rPr lang="nl-BE" dirty="0" err="1"/>
              <a:t>w</a:t>
            </a:r>
            <a:r>
              <a:rPr lang="nl-BE" baseline="-25000" dirty="0" err="1"/>
              <a:t>n</a:t>
            </a:r>
            <a:r>
              <a:rPr lang="nl-BE" dirty="0"/>
              <a:t>)</a:t>
            </a:r>
          </a:p>
        </p:txBody>
      </p:sp>
      <p:pic>
        <p:nvPicPr>
          <p:cNvPr id="8" name="Picture 7" descr="A close up of a necklace&#10;&#10;Description generated with very high confidence">
            <a:extLst>
              <a:ext uri="{FF2B5EF4-FFF2-40B4-BE49-F238E27FC236}">
                <a16:creationId xmlns:a16="http://schemas.microsoft.com/office/drawing/2014/main" id="{4F03BB68-DF00-484D-81A5-74887999C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063" y="2352118"/>
            <a:ext cx="3934593" cy="22197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0F0E7C-7274-4A8F-82E4-DB383D07F5C6}"/>
              </a:ext>
            </a:extLst>
          </p:cNvPr>
          <p:cNvSpPr txBox="1"/>
          <p:nvPr/>
        </p:nvSpPr>
        <p:spPr>
          <a:xfrm>
            <a:off x="10247586" y="4594882"/>
            <a:ext cx="181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Parameter (w)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4B4EBC-47C3-4E99-A1EA-4F51091C8BB6}"/>
              </a:ext>
            </a:extLst>
          </p:cNvPr>
          <p:cNvCxnSpPr>
            <a:cxnSpLocks/>
          </p:cNvCxnSpPr>
          <p:nvPr/>
        </p:nvCxnSpPr>
        <p:spPr>
          <a:xfrm>
            <a:off x="6810703" y="2890345"/>
            <a:ext cx="1072056" cy="13453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E374509-B950-4049-9A06-187B363E5F25}"/>
              </a:ext>
            </a:extLst>
          </p:cNvPr>
          <p:cNvCxnSpPr>
            <a:cxnSpLocks/>
          </p:cNvCxnSpPr>
          <p:nvPr/>
        </p:nvCxnSpPr>
        <p:spPr>
          <a:xfrm flipH="1">
            <a:off x="9354497" y="2890345"/>
            <a:ext cx="893089" cy="13408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C0234A-D889-4010-99A0-3130AE3618D4}"/>
              </a:ext>
            </a:extLst>
          </p:cNvPr>
          <p:cNvSpPr txBox="1"/>
          <p:nvPr/>
        </p:nvSpPr>
        <p:spPr>
          <a:xfrm>
            <a:off x="7176828" y="3092654"/>
            <a:ext cx="2322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 err="1">
                <a:solidFill>
                  <a:schemeClr val="accent6"/>
                </a:solidFill>
              </a:rPr>
              <a:t>Negative</a:t>
            </a:r>
            <a:r>
              <a:rPr lang="nl-BE" sz="1600" dirty="0">
                <a:solidFill>
                  <a:schemeClr val="accent6"/>
                </a:solidFill>
              </a:rPr>
              <a:t> </a:t>
            </a:r>
            <a:r>
              <a:rPr lang="nl-BE" sz="1600" dirty="0" err="1">
                <a:solidFill>
                  <a:schemeClr val="accent6"/>
                </a:solidFill>
              </a:rPr>
              <a:t>gradient</a:t>
            </a:r>
            <a:endParaRPr lang="nl-BE" sz="1600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B7F254-4CFC-453D-9C63-90A33B76E30C}"/>
              </a:ext>
            </a:extLst>
          </p:cNvPr>
          <p:cNvSpPr txBox="1"/>
          <p:nvPr/>
        </p:nvSpPr>
        <p:spPr>
          <a:xfrm>
            <a:off x="9741572" y="3544737"/>
            <a:ext cx="1977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 err="1">
                <a:solidFill>
                  <a:schemeClr val="accent6"/>
                </a:solidFill>
              </a:rPr>
              <a:t>Positive</a:t>
            </a:r>
            <a:r>
              <a:rPr lang="nl-BE" sz="1600" dirty="0">
                <a:solidFill>
                  <a:schemeClr val="accent6"/>
                </a:solidFill>
              </a:rPr>
              <a:t> </a:t>
            </a:r>
            <a:r>
              <a:rPr lang="nl-BE" sz="1600" dirty="0" err="1">
                <a:solidFill>
                  <a:schemeClr val="accent6"/>
                </a:solidFill>
              </a:rPr>
              <a:t>gradient</a:t>
            </a:r>
            <a:endParaRPr lang="nl-BE" sz="1600" dirty="0">
              <a:solidFill>
                <a:schemeClr val="accent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352515-E12A-4362-852F-08595D22736B}"/>
              </a:ext>
            </a:extLst>
          </p:cNvPr>
          <p:cNvSpPr txBox="1"/>
          <p:nvPr/>
        </p:nvSpPr>
        <p:spPr>
          <a:xfrm>
            <a:off x="0" y="6521549"/>
            <a:ext cx="786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Images </a:t>
            </a:r>
            <a:r>
              <a:rPr lang="nl-B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from</a:t>
            </a:r>
            <a:r>
              <a:rPr lang="nl-BE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https://br.simplilearn.com/regression-machine-learning-tutorial</a:t>
            </a:r>
          </a:p>
        </p:txBody>
      </p:sp>
    </p:spTree>
    <p:extLst>
      <p:ext uri="{BB962C8B-B14F-4D97-AF65-F5344CB8AC3E}">
        <p14:creationId xmlns:p14="http://schemas.microsoft.com/office/powerpoint/2010/main" val="36003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11F0-68E8-48E6-B5E7-856D398890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BE" dirty="0"/>
                  <a:t>Learning </a:t>
                </a:r>
                <a:r>
                  <a:rPr lang="nl-BE" dirty="0" err="1"/>
                  <a:t>rate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1"/>
                      <m:t>η</m:t>
                    </m:r>
                  </m:oMath>
                </a14:m>
                <a:r>
                  <a:rPr lang="nl-BE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3B11F0-68E8-48E6-B5E7-856D39889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209" t="-13483" b="-2471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71EE5-05A7-43C9-8015-EB8B08D16E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AutoShape 4" descr="data:image/jpg;base64,%20/9j/4AAQSkZJRgABAQEAYABgAAD/2wBDAAUDBAQEAwUEBAQFBQUGBwwIBwcHBw8LCwkMEQ8SEhEPERETFhwXExQaFRERGCEYGh0dHx8fExciJCIeJBweHx7/2wBDAQUFBQcGBw4ICA4eFBEUHh4eHh4eHh4eHh4eHh4eHh4eHh4eHh4eHh4eHh4eHh4eHh4eHh4eHh4eHh4eHh4eHh7/wAARCAFvAk8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Q+Hejav8AtNeIvE/inxH4v1vTPC2n37WWk6Zptx5S4AyHbsTtKnOMkk8gDFerfA7wb4++Gd94jsfFHiyLWfBMAM2lz3twz3cCqMtuyMBduQRu6rkAA15H8LfEd1+zJ4g8T+C/GXhnW7rw/e3xvdI1PTrbzlkUgKFPIGdoXjOQQeMEGu28Ea78TvjV4c+Ii32l/wBg+FNU0+az8PR3duY7kyOm0MW7rxknGMtgHigCSf8Aam0torjW9P8Ah74rv/B9rP5M2vxQgRA5wWCnqv1IPsDxXc+PfjV4X8M+GPDmsafb3viKXxMwTRbTT1HmXRIH94gKBuAPfJxivnnw38QtQ8Nfs733wS1D4deJj4w+zXOmQ28dgWgl85nxLu9t5PAOSAc88a/jzwLa+Ff2evh/4b8e+Ddc1hLN3e71PR7j9/oryNuPyBTvXDYPQZTrnFAHsnhD40Saxe6xo+qfD3xXoeuabYteiwuLcP8AaVAztjkX5S57A4z26GuC/Y2+Kvirx1qniW18TWms3kj3clxHfvEFtbVV2KLYY+6/zZxjsea5v9mO78VQ/GddH8H+JvFniP4dx2TteT67aPEsMm07FjL853bemMjdxxmtP9iPVZPD+ueLvh9rGj6vZ6xJqlxehpbUrCEXapBc/wARJ445HegD6nooooAKKKKACiiigAooooAKKKKACiiigAooooAKKKKACiiigAooooAKKKKACiiigAooooAKKKKACiiigAooooAKKKKACiiigAooooAKKKKACiiigAooooAKKKKACiiigAooooAKKKKACiiigAooooAKKKKACiiigAooooAKKKKACiiigAooooAR0V12uqsPQjNLRRQAUUUisrFlVgSpwwB6HrzQAKoUYUAD0FL3zRRQAUUUUAFFFFABRRRQAUUUUAFFFFABRRRQAUUUUAFFFFABRRRQAUUUUAFFFFABRRRQAUUUUAFFFFABRRRQAUUUUAFFFFABRRRQAUUUUAFFFFABRRRQAUUUUAFFFFABRRRQAUUUUAFFFFABRRRQAUUUUAFFFFABRRRQAUUUUAFFFFABRRRQAUUUUAFFFFADZHWONpJGCooLMT0AFeF/A74hPrvxV8T2dxMTb6o5uLIE9BF8oA+qYP8AwGu0/aE8R/8ACPfDO/8AJk23Wof6HDg8/P8AeI/4Du/MV8s+FNXbw14k0vW7ZcSadcIZgDy6n7w/IsPyoA+6KKjtLiG6tYrq3cSQzIskbjoykZB/KpKACiiigAooooAKKKKACiiigAooooAKKKKACiiigAooooAKKKKACiiigAooooAKKKKACiiigAooooAKKKKACiiigAooooAKKKKACiiigAooooAKKKKACiiigAooooAKKKKACiiigAooooAKKKKACiiigAooooAKKKKACiiigAooooAKKKKACiiigAooooA8e+P3gPxj441TTU0Y2C6dZRs2J5ypaVjycbT0AH5mvC/DHw/8S+Jtf1fQtO+wfbNPJF0ZZSqkhsHBwc819q14N8Af+Sx+PP8Aro//AKONAHp/wo0vXdE8C6fo/iLyDe2amENDIXVowfk5IHOOPwrqqKKACiivLf2i/FXiPwjoOlajoF4LZJLzyrnMSvuXbuH3gcfdPT1oA9SoqKyuI7qzhuojmOaNZFPqCMipaACiiigAooooAKKKKACiiigAooooAKKKKACiiigAooooAKKKKACiiigAooooAKKKKACiiigAooooAKKKKACiiigAooooAKKKKACiiigAooooAKKKKACiiigAooooAKKKKACiiigAooooAKKKKACiiigAooooAKKKKACiiigAooooAKKKKACvBvgD/wAlj8ef9dH/APRxr3mvBvgD/wAlj8ef9dH/APRxoA95ooooAK81/aW006h8JdRdVy1pJHcD1wGAP6GvSqzPFemrrPhjU9KYA/a7WSEZ9SpAP54oAw/gxqf9rfC7QLrduZbRYW+sfyf+y119eNfsmak03ge/0eQ4l0++b5T1CuM/zDV7LQAUUUUAFFFFABRRRQAUUUUAFFFFABRRRQAUUUUAFFFFABRRRQAUUUUAFFFFABRRRQAUUUUAFFFFABRRRQAUUUUAFFFFABRRRQAUUUUAFFFFABRRRQAUUUUAFFFFABRRRQAUUUUAFFFFABWD8Q9WbQvA2s6sjlJLazkaNh1D4wp/Mit6vJv2qNWFh8MjYqxEuo3ccIA6lV+dv/QQPxoA2f2f9V17W/hxbap4hvXvLmeeTy5GUA+Wp2joPUNXoFYHw40n+w/AeiaUV2vb2cYkH+2Rlv8Ax4mt+gAooooAKKKKACiiigAooooAKKKKACvBvgD/AMlj8ef9dH/9HGvea8G+AP8AyWPx5/10f/0caAPeaKKKACiiigDwX4Z/8Up+0Z4l8Nt8ltqivNAvQE581f0aQV71Xx18fPHbTfE+HxB4fV7MWTfY1vY3w8hQkFx6DkgewzW74R+LHi7Qr2Oe81KfWtPJBmguiGcr3KP1Bx2ORXtU+H8dUw/1iMdLXt1t6AfVFFV9MvbfUtOttQs5PMt7mJZYm9VYZFWK8UAooooAKKKKACiiigAooooAKKKKACiiigAooooAKKKKACiiigAooooAKKKKACiiigAooooAKKKKACiiigAooooAKKKKACiiigAooooAKKKKACiiigAooooAKKKKACiiigAooooAK8F+ODHxN8afB/hCM74oGWedR23NuOf+AoPzr3o8CvBPgx/xV3xu8U+NHy9taFoLVu3zHYuP+AIT/wACoA97AwMDgUUUUAFFFFABRRRQAUUUUAFFFFABRRRQAV4N8Af+Sx+PP+uj/wDo417zXg3wB/5LH48/66P/AOjjQB7zRRRQAUMMqR60UUAfCfj3Q7qxh1LRbyNlvNPlYEEcnaThh7MvIPvVXwxefa9EgOC8qfudoGSzDgAe54r7B+KHgfw34k0m71DUrH/Tra1kaO5iYpJgKSASPvD2Oa8B/ZZj0S3+IIs9S02Fri5tzNp0kg+5IuclQeMlQ2D228V9tQ4uVLCKm6fvpW8vX/gDue1eEPDvjHwt4Q0ltP1J9QkgtY/tOkXm0L05WKQDKEdAGyPpXbeGtbs9f0wX1mJEw7RzQyrtkgkXhkcdmB/xrTrjPFMf/CL+IIvF1rlLG5ZLfWo1+6VPEdxj1QkAnup9q+JEdnRQORkdKKACiuI+Cvji4+IHg2XXrmwisXTUbqz8qOQuCIpCgbJHU4zXZXdxb2lu9xdTxQQoMvJK4VVHuTwKAJaKgsbyzv7ZbmxuoLqBvuywyB1P0I4qCXWNIi1BdOk1WxS9Y4W3a4QSH6LnNAF6ioLq8tLVWa6uoIFVd7GSQKAvqc9vemTalp0Nu1xNqFpHCoUtI0yhQG+6Sc457etAFqisPxlqWrWfhK71LwxZ2Wqagsatawz3KxQy5I6yE4AwSc1pte28Fv5l5cW9uUjEku+UAID3JPbPegCzRUdtPBcwJPbTRzROMrJGwZWHsR1qrDrOjzvMkOq2MjQsElVLhCY2JwA2Dwc+tAF6iiqf9raV/aX9m/2lZfbv+fbz183/AL5zn9KALlFcmfHWmf8AC1D8PxGftq6UNSacyKEwZTGIwOpbgn6Y65roLjVdLt76OxuNSs4buX/VwSTqsj/RScmgC5RTJJooyqySohbO0MwGcDJxUdleWd9F51ldQXMedu+GQOM+mRQBPRRRQAUUUUAFFFFABRRRQAUUUUAFFFFABRRRQAUUUUAFFFFABRRRQAUUUUAFFFFABRRRQAUUUUAFFFFABRRRQBxvxp8Q/wDCM/DfVtQR9lxJF9ntz38yT5QR9ASfwrG/Zs8Pf2H8MrSeVNtxqbm7kz12nhP/AB0D865H9oK5l8WfEHw58ObFzgyrPeFf4d3r9EDN/wACFe6WlvDa2sNrboEhhRY41HRVAwB+VAEtFFFABRRRQAUUUUAFFFFABRRRQAUUUUAFeDfAH/ksfjz/AK6P/wCjjXvNeDfAH/ksfjz/AK6P/wCjjQB7zRRRQAUUUUAQahbLeWFxZuxVZ4mjJHUBgRn9a+efjB4JPw70jwp4k0GWadtEn8mWVwNzAyGRC2Pcsv4ivoHXZpbbRL+4hbZLFbSOjYzhgpINcJ4EW5+InwPhi8R3H2q41O3mjlmKKvzCRgjYUAAjCngdqAO58P6pba1odlq1mwa3u4VmQg9iM4/DpU+o2dvqGn3FhdxiW3uImilQ9GVhgj8jXjP7MmuXVn/a/wAPdYJS90md2gVuuzdh1H0bn/gVe20Acx8Nbu4k8OnS76QyX2jzNp87Hq/l/cf/AIEhQ/jXT1ydn/xLfile2/SHWdPS6X082Ftj/iVeP8q6ygDxr9jz/kklx/2HtS/9KGrnP2hZtV1v46eD/Bw8LjxTpCaXcao2jyX6WsN3OH2AyF/lcIBnYf7xro7b9nfwtZmddO8XeO9PhmnknaC01oxRh3YsxChMDk10Or/CHw/qXh3RNNm1bxAuoaEzPputrfH+0YS33v3uPmB6EEEEAUAee/DfTdb8J/E7XrybwvY/D/wtd6BJcX2m22sQXHlTxtxdRQp9wbNwOFwSB7V5p4o0bR734FaxrXhv4RXUtmtlLfweNNdv4YtQlYEuLhQMykk/dHAPAr6T8IfCnw9oVxq9/f3mq+JNV1i2+x3uoaxcedM9vjHkrgKET2UD9BXOj9n/AMNSeHX8L3/ijxhf+G1jaO20ibUwLe3H8ONqhm2HlQxYDA4NAHH+IfDml+PPjN8NtL8URy6hYzeC5Lq5t2mZVuXBix5m0jcMtux6gVL4a+HXg/W/2j/G+i6to0N5o2jaPpMdlpszM1smYmUMUJwzKqkAnONx7169pnw/0Sw8RaFr0c19Je6JpDaTatJKpVoCVyXAUZb5ByMfSruk+ENJ0zxxrfjC2a5/tLWobeG6DyAxhYAQm0Y4OGOeTQB81ajCNK/Zr+MPh+zklXTtH8RXFrp8TSFvs8PmxEIpPO0ZOK7PU/CeieMP2nYLDxHa/wBoadb+DLec2UrEwSyeewVnTOHwC2AcjmvRr74U+F7zwz4p8PTNqH2PxPfPfagVnAcSsVJ2Hb8o+Ucc1tWng3SLbxyfGMbXP9pHTE0vBkHl+Sr7x8uPvZPXNAHzJ4huLvwL4P8Ajf4c8KTz6ZpNnrGnw26xSNiwiulQTmP+6MHHtmum/aD+F/w+8JfD3w9qXhnSLXS7211vToYri2ba94jToCJSP9bx82WycjIr1Dxh4JtNJ0Hx7rOh+Hf+Em1PxJHHJe6TeXASG78tNnlqcfKSmcdfmxyK8MuPBdj4uufDeheGPDHxNWW01S1nkfxO06WWi28ThpEi8zhmIXYMbjjvigD62uf+PeX975PyH95x8nHXn0r47m8MxeDPCrt49+Gg1vTIrtrw/EDwzfJLe484uJ3J/eDA4PO3ANfY0iJJG0ciK6MCrKwyCD1BFeSn4B+GxayaNF4m8Ww+FpZTI/h5NSxZEFtxjxt3iMnnbuoA5iDQfC95+1i2t2+k2l0x8GQavbztH8z3BuHCzf75UKM15x8N9B1Txv8AC+68Rar8H7TxRqeutcXE/iO48QQRXET7mA8vcN8IjwAFBH3ea+ktb+Gei6h480Xxnaajq+kajpVulmE0+4EcNzbK+5YZUIO5Mk8DHX6Vg6p8C/D9xPqMWm+JPFehaPqkzTX+j6bqAitJmf7+FKkoG/iCkA0AeaeI9I1LxNpHwJ0Lx7fpNc3F5cwajJbXwkW7VIThTLG2G3qqhsHnJrrU0PSvAH7THhbTPBljFpen+IdJvBqun2o2QHyAGin2D5VbPy5AGd1P+M/w3t9T1j4V+G9H0e+t9A0u/mWR9NLxmwjEH7t/MXlCGAwx6nrmu58B/DPR/Cuu3XiGTVNa1/XbiEW7alrF358yQg58tMAKq55OBknrQB3FFFFABRRRQAUUUUAFFFFABRRRQAUUUUAFFFFABRRRQAUUUUAFFFFABRRRQAUUUUAFFFFABRRRQAUUUUAFV9UvbfTdNudQu5BHb20TSyseyqMk/pVivGv2oPEc0OhWXg3TMyahrUqq0act5QYAD/gTYH4GgDM/Z4s7jxR428Q/EnUYyPOmaC0Dfw55bH+6u1fxNe8Vg/D7w7D4V8HadocIGbeEeaw/jkPLt+JJreoAKKKKACiiigAooooAKKKKACiiigAooooAK8G+AP8AyWPx5/10f/0ca95rwb4A/wDJY/Hn/XR//RxoA95ooooAKKKKAIb+2S8sbizkZlSeJo2K9QGGDj86zPBPh2z8J+GbTQLCaea2tQwR5iC53MWOcADqfSrmvTSW+h39xCxSWO2kdGHZgpINcz8EtX1HXfhlpOqatdNdXk4k8yVgAWxIwHTjoBQB5x8eNPuvBXj/AEf4naPGdhlWG/ReAxxjn/eTI+qg17ho+oWuraVa6nYyCW2uolliYd1IyKp+MdBs/E/hq+0O/X9zdRFN3dG6qw9wcGvCfhT8RE+HEeqeB/GSXJk0+dvsQhj3swJ+ZR7dGB9CaqEJTajFXYHsHjT/AEXxV4R1Lst/LZt9JoWx/wCPIldZXgHj74hW3jJ9Dh8I315YaoupQr9mu4ANwLfLIvJUsh9+hNe9WkP2e1ig3s/loF3MclsDGSfWnUpzpy5Zqz8wJaKKKgAooooAKKKKACiiigAooooAKKKKACiiigAooooAKKKKACiiigAooooAKKKKACiiigAooooAKKKKACiiigAooooAKKKKACiiigAooooAKKKKACiiigAooooAhvrqCys5ry6kWKCCNpJHY8KoGSa8G+EFvP8AET4tar8RNQjY2Fg/laejDgNjCAf7q/N9WzWr+0n4mup1sPh3oRMmpavIn2hUPIjJ+VD/ALx5PsPevTPAHhq08I+ErHQrQAiBP3sgHMkh5Zj9T+mKAN6iiigAooooAKKKKACiiigAooooAKKKKACiiigArwb4A/8AJY/Hn/XR/wD0ca95rwb4A/8AJY/Hn/XR/wD0caAPeaKKKACiiigCG+t47yyntJSwjnjaNivXDDBx+dZvgzw7Y+FfDdroOnPM9rahghmbc53MWOT9Sat6/LJBoWoTwuUkjtZGRh1BCkg1y/wO1TUNa+F+kalqt3Jd3kwl8yaT7zYlYDP4AUAdnM2yJ3AyVUnFfA3j6TUNU1CTxY0sjXzzNNMWOSATx+A6Y9K++6+c/ib8INctNXu77w3ZDU9MunaQ2yMBLAWOWUAkBlyTjHPbFfRcNY3D4TFOVfS6sn2BHj+mXqajp8d1CxRuuVODG49D2IPNfVXg34i2snhPSbvxFaarYPLaxGS8msn+zSMVGXEi5AB65OOtfLeneDNS8LeKrKx8VRXmiaNqcwHmSx/MqZAY9eCM4+hzX27p1raWumW9naRoLSKFY4lHK7AMAfTFdHFOPw2LqwVB3cU7v8l8v1Gx9jd2t9apdWVzDcwOMpJE4ZW+hFTVyOq+FrjTbqTWfBjxWF6x3T2J4tL32ZR9x/R1/HIrZ8L67a6/pxuYY5LeaJzDdWsoxJbyj7yMPX36EEEda+VEatFFFABRRRQAUUUUAFFFFABRRRQAUUUUAFFFFABRRRQAUUUUAFFFFABRRRQAUUUUAFFFFABRRRQAUUUUAFFFFABRRRQAUUUUAFFFFABRRRQAUUUUAFY/jTxDY+FfDN7rmoNiK2jJC5wZH/hUe5OBWwa+ePGd5dfGL4oweEtKmceG9JkL3c6fdcg4Zs9/7q/iaANX9nzw/feINcv/AIoeJFL3d5I62IYcKOjOPYD5F9ga9yqDTrO20+wgsbOFIba3jWOKNRgKoGAKnoAKKKKACiiigAooooAKKKKACiiigAooooAKKKKACvBvgD/yWPx5/wBdH/8ARxr3mvBvgD/yWPx5/wBdH/8ARxoA95ooooAKKKKAIr23ju7Oe1mz5c0bRvg4OCMH+dZ3hHw/YeF/D1roel+b9ktgwj819zfMxY5P1Jqx4glkh0HUJoXKSR2srIw6qQhINct8C9Sv9X+Fuj6hql3Ld3col8yaU5ZsSsBn8AKAO3ooooA5b4o+DbPxv4Un0i42x3A/eWk5HMUoHB+h6H2Nef8AwB8aX1rdy/DfxZug1bTiY7QynmRF/wCWee5A5B7r9K9pryf49/D651yCLxZ4b3Q+IdMAdfK4adFOQB/tr1Hr09KAPWK43xYn/CN+ILfxfb5S0nZLTWUH3TGTiOc+6MQCf7rH0qj8FfiHb+ONB8u62w61ZgLeQdN3bzFHoe47Hj0rrvFMMNz4b1K3uLeS4hktZEkijGWZSpztHc46e9AGlRXEfBjxXH4p8IWzRiSR7GJLa4nYYEkqjBxn2Ckn/ax2rt6ACiiigAooooAKKKKACiiigAooooAKKKKACiiigAooooAKKKKACiiigAooooAKKKKACiiigAooooAKKKKACiiigAooooAKKKKACiiigAoorifjB4+s/Anhtrn5JtTuAUsrcn7zf3j/ALI7+vTvQByv7QXjm6s44fAvhkvNruqYjk8k/NFG3AUejN+gyfSut+EPga18C+FY7AbZNQnxJezj+N8fdH+yvQfie9ch8BfAV5byy+PfFm+fXtRzJCsv3oUb+I+jMPyHFexUAFFFFABRRRQAUUUUAFFFFABRRRQAUUUUAFFFFABRRRQAV4N8Af8Aksfjz/ro/wD6ONe814N8Af8Aksfjz/ro/wD6ONAHvNFFFABRRRQBFeW8d3aTWs2THNG0b4ODgjB/nVDwnoOn+GNAttD0pZFs7bd5Ykfc3LFjk/UmpvEMkkOgajLE7JIlrKyspwVIQ4IrlfgPqF9qnwq0a+1K8nvLqQS+ZNPIXdsSuBknk8AUAdxRRRQAUUUUAfM37Rlr/wAK+8Z2ni3wfdS2Wq3scklxBCo2gcBpPTBzyMdRmvPNG8Y63qRXVIvEesC8B+dvt0m5W+mcY9sYr2X9qPRLr7XpfiSONns0ia0uWAyIiW3IT6A5Iz9K+bNVsLjRbz+1dLGYCf3sQ6Af4fyr9B4XwGCr4RznFSld3vrbsNH1T+zHr0N1omo6BJEqXttO128igATrKxJbA4BBGCBx0r2Gvmz9mrw1a+KTqWu3jXUEMUaW8KwXbwyq5O5idjA4xgDPB59K9mbw34i0395oPiy7mUci11ZRcxt7eZxIPrk18ZmdOjSxdSFB+6noI62iuY0jxW39pR6L4j09tG1STiAM++3uv+uUnQn/AGThvaunrhAKKKKACiiigAooooAKKKKACiiigAooooAKKKKACiiigAooooAKKKKACiiigAooooAKKKKACiiigAooooAKKKKACiiigAoorE8beKNJ8I6DNq+sXAjiQYjjB+eV+yqO5NAEXj/xbpXgzw7NrGqSDgbYIQfnnk7Kv9T2HNeRfCvwnqvxD8Tn4keN4y1tvB06zYfIwB+U4P8AAvb+8eT71fBnh3WvjF4pHjLxejweHrdyLKyydsoB+6P9n+838R4Ht9CwxxwxJDDGscaKFRFGAoHQAUAOooooAKKKKACiiigAooooAKKKKACiiigAooooAKKKKACiiigArwb4A/8AJY/Hn/XR/wD0ca95rwb4A/8AJY/Hn/XR/wD0caAPeaKKKACiiigCO7gjurWa1mUtFMjRuAcZUjBqj4Y0PTfDeh2+i6TC0Nlb7vLRnLkZYseTyeSaf4id4/D+oyRsyOtpKyspwQQhwRXKfAO8u9Q+FGi3d9dTXVw6y75ZXLM2JXAyT7UAd1RRRQAUUUUAR3MEN1byW9zDHNDIpV43UMrA9iD1rjP+FTfD77Z9q/4RyDOc+X5j+V/3xnb+ldvRVRlKOzA+fvHfgzXfhh4gfxz8P97aYTm+0/llRc5Ix3j/AFX6V6v8NvHWi+OdFF9psgjuEAFzaOw8yFvf1Hoe9dSyqylWUMpGCCOCK8N+I/wx1bw1rB8b/DN3tbqImS50+Low6nYvcHun5VIHsuu6Tp+uaZLp2pW6z28g5B4KkdGU9VYHkEcisLwlqV9YajceFdfuTPd2sXn2l6+B9rts43N23qcBvwPevNbX9onTW0i3ik0Kd9dIImtvNEcQI6sGOTz6YyK5Dxp8Ql8V65omoLpd7pl9DcLbzxwXYeK6gdhujLELtJxjJGME5PArrWBxMqXtlTfJ3toB9SCiuSSH4h3aidr7w/pWeVtRbSXJUejSb1yfoKfpniS/tNWg0XxZZQWN3cHbaXdu5a1um/ugnlH/ANhuvYmuQDqqKKKACiiigAooooAKKKKACiiigAooooAKKKKACiiigAooooAKKKKACiiigAooooAKKKKACiiigAooooAKKK4P4rfE3RfAtmYWxe6vIv7iyRueejOf4V/U9qANn4geM9F8FaI2paxPgnIgt05knb0UfzPQV454Q8L6/wDGDxEnjHxpvtvD8bH7FYgkCRc/dX/Z9W6t24q54B+HOueONcHjf4mNI6uQ1pprgqNvUbl/hT0Xqep9/eIo0ijWONFREAVVUYAA6ACgBtrbwWttHbW0KQwxKEjjRcKqjoAKkoooAKKKKACiiigAooooAKKKKACiiigAooooAKKKKACiiigAooooAK8G+AP/ACWPx5/10f8A9HGvea8G+AP/ACWPx5/10f8A9HGgD3miiigAooooAjuoI7q2ltpl3RSoUcZ6qRgiqXhvRdN8O6LBo+kweRZW+fLj3FsZJJ5PPUmneI2ZPD2pOjFWW0lIIOCDsPNcl+z/AHNzefCXRbi7uJbiZ1l3SSuWZv3r9SeaAO8ooooAKKKKACiiigAqO6aRbWVoRmQIxQepxxUlFAHwL4h0eTVZ5NRErR6m0jPI5J+Z9xzn0Oe9U9O1ySNzputxtFLjaJCOD9f8RX018Sfgvc6hrFxrHhW5tYTcuZJrK4JVA56sjAHGeuCMZrB0H9n/AFDUrpJPFt3aW1vHkrHZsZJSccfMQAo/A1+jYfibAwwUYy+JK3Lbyt6WHc9p+GlzdXnw+0C5vmLXElhCzsTkt8o5PuRzV/xRpNnrehXWnXykwyJkMo+aNhyrr3DKQCMdxXhBX4ifBOfKbvEXhLf05/dD9TGfzU136fGzwNJ4aXV47yV7hjt/s9U/0jfjpjpj/azj+VfncYuTUYq7YjY+GnjG01/RYoJ72KbU7SN1vWQ/KNjlN5PbdjcB9fStlfFXhlrn7MviHSjNnGwXaZz6da+bfD3ifwnF421fUdY0LUV0TUrhbj7DHKrxo+DlpEGPMGSSF5AyeDX0dpmn+E9a0GCaw07SrvTLiMNFstkMbL9Mfp2rbEYWvh2lWg437qwG6CCMjkUVwt3bT+AJFv8AT5ZpvC5cLd2UjFzYAnHmxE8+WD95OgHIxgiu5R1dQyMrAgEEHOQelc4C0UUUAFFFFABRRRQB5/8AtF6xqfh/4I+KtZ0a9lstQtbEyQTxHDRtuHIrL/Zq8VaxrXw/udP8WXpufEPh+9lsdRnk4aUD95HKfZo2XnvjNTftWf8AJvHjT/sHH/0Ja8r+KF5qngvxO0Ghxzeb8SvD1pplq0YOE1FCkIcnsfIlzn/pmPWgDY/Z/wDHfivxb8b/ABY2qatcv4futLOoaPZNjZBB9paKNxx1ZY92fRq7Lwz8TfBvhj4X6DrWseLtU1XT9SvZLO21K+tW86aXMjbWVVyMbGUcc4A71g+AdItPD/7TOr6DYqEtdP8AAdjbQqBj5UmYD+VefeDI4pvhJ8D0kRZEPjknDDI4+1EUAe++Bvip4X8XeIZvDtpHq2m6vHB9qWz1SwktZJYc48xAw+Zcke4zyKwPC3xL8HeGfhjY+INY8Y6pqumXWrz2MepX9qwl83zJPkZVHCrsZQcdAKh8Y7R+1d4CbgMdB1IE9yMpXj3huOOb4JfDGKVFkjf4poGVhkMDez8GgD2yD49+A2uZ7K5j1+x1FEWS30+60iaO5vVY4UwR4y+f06nGK1tF+LnhDVfCGveJYX1CCLw+G/tW0ubRorq2IXdho255HTHBrn/FsUTftX+BpGjQuPDupYYjkYePH8z+Zrh/E1nPe+If2jrOxt2muJdG0/bFGMsx+zTdB3PFAHt3iLx1oOg+DbHxZftcjTb1rVYSkW583DKseV7cuM+lY/i34veEfDniW88Mzrq9/rlrHHK9hp+nyXErI67gyhRjAHUkjHArxb4n/EjwZrnwA8G6Fouu2uo6nJc6MJbW3bfJbeXLFvMyjmPDDb82MkgCvSfA6Rn9qn4iybVMg0fS1DdwCr5H6CgCeb9oT4df2Qmq2cutajaLGZLx7PS5Zf7PUEg/aMD92QQeDzgZxjmvUNK1Cz1XTLXU9PuEuLO7hWaCVD8rowypH1Brwf4QwW6fBX4sKkUaq+ta7vwAN37vHP4V6F+znz8CfBf/AGCIP/QaAO/ooooAKKKKACiiigApHZURndgqqMkk4AFc5468ceHPBlj9p1u/WORh+6to/mmlP+yv9Tge9eMy3nxC+Nly0Fgj+H/CYfDyEn96Pc8GQ+w+Ud6AOi+Inxgnn1L/AIRX4cWzatq8pMZuo03pGe+wdGI/vH5R71d+Ffwij0m9/wCEm8YzjV/EMreb+8bekDHvk/ef36Dt612Xw98B+H/BGnfZtItszuB591Lgyyn3PYew4rqaACiiigAooooAKKKKACiiigAooooAKKKKACiiigAooooAKKKKACiiigAooooAK8G+AP8AyWPx5/10f/0ca95rwb4A/wDJY/Hn/XR//RxoA95ooooAKKKKAI7mGO4t5beZd8UqFHX1UjBFVPD+j6boGkQaTpNqtrZQZ8uJSSFySTyeepNHiRmXw7qTKxVhaSkEHBB2GuQ/Z8nnuPhHok1xNLNKyy7nkcsx/ev1J5oA76iiigAooooAKKKKACiiigAooooAbIiSRtHIiujDDKwyCPQivjb9oDwtb23xK1O30WJNLWERSRRRAqjFkBLD0yc9OOK+y685+MHw0Txl5Op6bcR2msW6eWGkB8udM52tjkYOcH3Nepk2Mp4PGQrVVovwurXA+PbbXr7TpRa63bP6CZRyf6H8K+ov2UNSN74R1WGObzbSG+DQc/d3ICwA9M8/UmuGg+B/jTUZ/seoW2mW1sT880k4lAHqFAyT+VdNf/ArU/Dqw6j8PfE91aX8MYDRzNsEpA5wy8AH+6wI969/ibOMJjKMKVB8zve9ttPMZ6/43i0248K6haatqEOn2s8LRm4llEYjJHByfevKPgl4p1htEk0PThaa1q0MzLNcXWopGgRMJGIwNzuu1QchccnmvDPiB4+8R6l4hFt4y8yd7HNuuwARo6khiFHyk5HJFRaZqVtcyR3OnXmy4iIeN422yRsOhHcVz4PhSticMq3Ok2rpW+676fcFj69a+8f2o82fQdFvoxyY7S+dJMe29ApP4ir+heKtL1SO6VmlsLuzAN5Z3a+XNAOxI7qezDIPrVL4TeIZ/E/gHTdWu8famVorggYDSIxUn8cZ/GvO/j7feEG1rTrhdaMOvWM8SXUNqrOZbbzFZ45NvA6ZAP8AWvl/Zzc+RLXsI9uHSiuIh+JvhzUrGM+HZW1fUZ5RDBp6fu5WfBOWDfdQAEljwP0q1n4jrH9qx4Zc9TZATAkennZxn32YqWmnZgdbRXI+EvH2keIb9NKiinttWQyrd2Uo+e2aPAbd6gkjBHWuupAR3Vvb3Vu9vdQRTwyDDxyIGVh6EHg0yWztJngeW1gka3O6EtGCYzjGV9OPSp6KAIRa2q3bXYt4RcOgjaUIN7KOiluuPao003TkigiSwtVjt38yFRCoEb8/MoxweTyPU1aooAie2tnukunt4muI1KpKUBdQeoB6gGoV03TVhihXT7RYopfOjQQqFSTOd4GOGySc9at0UARPbWz3SXTW8TXEalUlKAuqnqAeoBwKIra2iuJbiO3iSabHmyKgDPjpuPU496looAzoNB0O3aZoNG06IzsGlKWyL5hByC2ByQRnmriW1ulzJdJbxLPIAskoQB3A6AnqcVLRQBBFZ2cUMsMVrBHFKzNIixgK5bqSO5PepLeGG3gSC3ijhiQbURFCqo9AB0p9FABRRRQAUVieKvFnh3wvbGfXNWtrPjKxs2ZG+ijk/lXkmr/GnX/El2+k/DTwzc3Up4N5PHu2++37q/Vj+FAHs+va1pOg2D32sahb2NsvV5nC59gOpPsOa8Y1/wCMPiDxVqD6D8L9FnuJT8rX8sf3R/eCnhR7t+VO0D4Lax4hvl1r4m6/c31weRZwy5C+xfoB7KB9a9k8P6JpOgaemn6Np9vZWy/wRJjJ9SepPuaAPKfAvwTj+3/2/wDEC+fXdVkO8wM5aJT/ALRPL/Tgexr2OCKKCFIYY0ijQbVRFwFHoAOlPooAKKKKACiiigAooooAKKKKACiiigAooooAKKKKACiiigAooooAKKKKACiiigAooooAK8G+AP8AyWPx5/10f/0ca95rwb4A/wDJY/Hn/XR//RxoA95ooooAKKKKAGXEMdxbyQTIHikUo6nuCMEVV0LSdO0PS4dL0m1S0s4c+XEmcLkknr7k0zxKSPDmpkEgizl5H+4a4/8AZ4d5Pg/obyOzsVlyzHJP716APQKKKKACiiigAooooAKKKKACiiigAooooAKKKKAPl343+A77RfEt/qaae93omoTNcCRI94hdjl1cDpzkg9OfavLLDwLL4i1KO18NW10927ABYFJRfdm6KB65r71IBBBAIPUGmRRRRA+VGiZ67VAr6TC8T4vDYZUIpO2ifVf8MO582SL8YPhJ4YntUjtL/Q4o3xPGPM8hm/jzwwO455BGa8Us/FVnI5W9SeCZmLSO/wA25j1JPXJPrX3pr2mWutaLeaTeqWt7uFoZAOuGGMj3HWvk/wAa/CvxFpF7Ja3mgTatbA4hvLWEyB17E7fmRvUGurhXHYbD1ant5JSlazf46gjF8IeIRpfiPTta0m7jae3uE+43LoxAZCPQgkV9geKvEWl+GdBl1nVpjFbJgAAZd2PRFHdj6V8veAPgDq2tXxvrqK68PWiITG1wuZHfttQ8ge5x7Uz41+F/iJ4VsdMs7/xM+t2bzMbXzJGIRlXkEPnBweOfWoziWGzLNIU6D0dk353/AB0A6J/imkPxDm8Yad4TgikmtfssySXRDzKGBDkhcBsDHf8ASvSvCfiGT4p3Fy0F9eaLpViESazglCXM0jDJLOvKxjoNuCxBzjGK+R/7a1214vNJLgdWVSP5ZFd58EPiVp/hrxg+p6lb3kFo9s0E6xgMWJIK8EjoR+tdmecO4bCYR1qLacbbve7t94WPonxX4a1jw7pMmseBtSu0u7VS8ljfXbzwXSAcj94SVbuCCPTvVX4f+KfE3iPwnpq6DY2sjRW6JeajqUjBDOB86pGvzPg5GSVHHGa8F+KXxUi8YeI7hJNRmg0mB9tpaEMqkD+NwOCx9+nSsPw94qGh6jHqWg61HZ3UZyNkuFcf3XXoyn0Nebh+FsXXwyrpq7V0utv+CFj61mX4iWURuI5vD+rbRk2whktmb2V9zDP1FQfDrxx/wl2q61aNp1zp0mm+SklvcqBIjsG3A46gFeD3FUI/iKureFtGm0D7LNrOrxgiFn3JaYH7x5ADnC9h3JFUo/DuoLqE2r/8JVqqatOipLcRLEiOFztBj2YIGTjOTz1r8wz3jHLckrKhiG3N9Er2XmdFLCzqLmR6hRXIeEfE87XN1oviSa1h1G1VZEnBEcd1E2QHAJ4IIII7H61uzeINBhH73WtNT/eukH9a+gwONo47DxxFCV4yV0zGcHCXKzSormb34geCLPP2jxVpCEdvtSk/kDWFqPxp+HNmD/xPvtLD+G3t5Hz+O3H611EHodFeLah+0V4XVjHpWi6vfydgVWMH9Sf0qh/wtT4o68MeGfh7JFG33ZZ43cD6k7VoA94rL13xDoWhxGXWNXsrFQM/vpgp/Lqa8a/4RT47eKOda8UQ6Fbv1iglCsB9Iuv4tWlon7Pnh9JhdeItY1HWJycsN3lqT79WP50AWvE3x98J2LG30K2vNduicIIkMcZP+8Rk/gprnv7V+OHj75NOsI/C+nSf8tWBibb/ALzZc/8AAQK9h8NeD/C/htNui6HZWbd5FjzIfq5yx/Ot2gDxvwx8A9DhuBf+LNTu9fvWO6QM5SMn35LN+Jr1nSdM0/SbJLLS7K3s7ZPuxwxhFH4CrdFABRRRQAUUUUAFFFFABRRRQAUUUUAFFFFABRRRQAUUUUAFFFFABRRRQAUUUUAFFFFABRRRQAUUUUAFeDfAH/ksfjz/AK6P/wCjjXvNeDfAH/ksfjz/AK6P/wCjjQB7zRRRQAUUUUAMnjjmgkhmRXidSrq3QqRgg1W0XTdN0nTItP0m1gtbKLPlxQjCLkknA+pNR+Jjjw3qZ6f6HL/6Aa4/9ndmf4P6GzMWJWXknJ/1r0AegUUUUAFFFFABRRRQAUUUUAFFFFABRRRQAUUUUAFFFFABRRRQAVheOfC+meL9Al0jU1YISHilTh4ZB0dff+YJFbtFNNp3QHzrP8CPFKXhjt9Z0qW3zxM6urAe6jPP416h4A+GPh/wzo8trdW8GrXdyQ1zcXECkNjoqqc7VGT/AFruqK7sVmmLxcFCtUbS/r5/MD4y+KXgG38MeLbyzv8ATUW1nmaWyuNpVZYychdw/iXOCPauWtfCNjqd7Fp+m2M9zeTttihhcszE/ngep7V93ajYWOpWxtdQs4LuA9Y5ow6/kaqaL4f0PRdx0nSbKxLfeMEKqSPqOa9vDcV4ihhVR5E2lZP/AIH/AAR3PIPDvgCx+GOq6NeGWVxqNqbO9mkYGOO5+VlCnAwrYYDPfHrXoldNqdjZ6nYy2OoW0VzbTLtkikXKsK8gv9E+z/GPTvBsGsaxHolzpb3T24vGyGDMAoc/MF46Zr8E4v4CxGc4/wCuYaok5JXUr9Oqtc78Pi4whyyE8QeC9O+Jfi1rS5ubiGy0e32Sz2+3JndgfLyQRwoyfTcKlg/Z08DJ/rLzWZD/ANdox/7JXq+i6Xp+jafHp+mWsdtbR52og7nqSepJ7k81cr7jIMojlGX08GpX5d33b1ZyV6vtJuR5hZfAj4dW+PM0+8uv+ut44/8AQcVuWHws+HtiQ0PhXT2I6GZTKf8Ax8muzor2TIoWOjaPYACy0uytgOnlQKuPyFX6KKACiiigAooooAKKKKACiiigAooooAKKKKACiiigAooooAKKKKACiiigAooooAKKKKACiiigAooooAKKKKACiiigAooooAK8G+AP/JY/Hn/XR/8A0ca95rwb4A/8lj8ef9dH/wDRxoA95ooooAKKKKAGTpHJBJHMqtEylXDdCpHINVtGstO0/TYrPSbeC3s48+XHAAEGSScY981H4m/5FvU/+vOX/wBANcd+zrk/B3Qicn5Zev8A12egD0GiiigAooooAKKKKACiiigAooooAKKKKACiiigAooooAKKKKACiiigAooooAKKKKACuduvCdpcfEC08ZNdXAurayazWAbfLZSScnjOefWuirg9S8QatD8ctL8Nx3WNLn0iS5kh2D5pAzAHOM9h3oA7yiiigAooooAKKKKACiiigAooooAKKKKACiiigAooooAKKKKACiiigAooooAKKKKACiiigAooooAKKKKACiiigAor531D44+I/D/jrXNKvdMt9U0601GaGPZmOVEWQhRkZB4HcV6H4R+M3gbxAUhbUDpd03Hk3w2ZPoH+6fzz7UAei0UyGWOaJZYZEkjYZVkYEEexFPoAGIUFmIAHUmmxyJIgeN1dT0KnINfJ37VWq6x48+PnhL4I2OrXWmaTdCObUWt2wZC25jn12ohIB4yc1zWn3M/7NH7SEPhe11zUL7wfq2m/aXgu5N2wlZNpwONwePGQBlWwaAPtiiiigArx/xd8C9O1jxHc6xpev3ujfajvmiiBfc5JLNktnknp0FewUUAeFf8M9yf8AQ+6r/wB+z/8AF0f8M9yf9D7qv/fs/wDxdT65qnxH8R/H3X/BXhvx1D4a03S9Jtb1QdGhvC7yEhhlyCOmepoPiL4j+APip4S8OeLPFOneLtI8USzWsckemLZ3VrKibg21GKsnY56fhyAQf8M9yf8AQ+6r/wB+z/8AF0f8M9yf9D7qv/fs/wDxdd34y+Lvw88I6vLpGueIoor+BA88EMEk7QKeQZPLU7OOeccVrXHjvwfb+FrHxTN4hsU0S+kjjtr7f+6dpDhRntzxzjHfFAHlx/Z6kIIPjzVSDwQYzz/4/TYv2d/KQRxeOdSjQdFSHAH4Bq9D8G/FX4feMNcl0Tw54os77UY0MnkAMjOg6sm4DePdc1S8XfGD4feH9Yu/D174ptINXgQiRNjOlu5HyiRwCiEnHDEUAcX/AMM9yf8AQ+6r/wB+z/8AF0f8M9yf9D7qv/fs/wDxddD8LviXap8BNC8d/ELXrS1a5ibz7qRQgkfzGVQqqOSQBwoya6nwH8RfBvjiS6h8M63FeXNoA1xbMjxTRqejGNwGwfXGKAPNf+Ge5P8AofdV/wC/Z/8Ai6P+Ge5P+h91X/v2f/i67DUPjj8KNPuIoLrxrp8bySNH91yI2DFDvIXCfMCMtj8qvQfFr4cT+ME8JQ+LdPk1iSXyY4VLFXk/uCTGwt/sg5zx1oA4H/hnuT/ofdV/79n/AOLo/wCGe5P+h91X/v2f/i691ooA8K/4Z7k/6H3Vf+/Z/wDi6P8AhnuT/ofdV/79n/4uvdaKAPCv+Ge5P+h91X/v2f8A4uj/AIZ7k/6H3Vf+/Z/+Lr3WigDwr/hnuT/ofdV/79n/AOLo/wCGe5P+h91X/v2f/i691ooA8K/4Z7k/6H3Vf+/Z/wDi6P8AhnuT/ofdV/79n/4uvdaKAPCv+Ge5P+h91X/v2f8A4uj/AIZ7k/6H3Vf+/Z/+Lr3WigDwr/hnuT/ofdV/79n/AOLo/wCGe5P+h91X/v2f/i691ooA8K/4Z7k/6H3Vf+/Z/wDi6P8AhnuT/ofdV/79n/4uvdaKAPCv+Ge5P+h91X/v2f8A4uj/AIZ7k/6H3Vf+/Z/+Lr3WigDwr/hnuT/ofdV/79n/AOLo/wCGe5P+h91X/v2f/i691ooA8K/4Z7k/6H3Vf+/Z/wDi6Yf2dsyiY+ONSMgGA/k/MB6Z3Zr3iigDwr/hnuT/AKH3Vf8Av2f/AIuj/hnuT/ofdV/79n/4uvdaKAPCv+Ge5P8AofdV/wC/Z/8Ai6P+Ge5P+h91X/v2f/i691ooA8K/4Z7k/wCh91X/AL9n/wCLo/4Z7k/6H3Vf+/Z/+Lr3WigDwr/hnuT/AKH3Vf8Av2f/AIuj/hnuT/ofdV/79n/4uvdaKAPCv+Ge5P8AofdV/wC/Z/8Ai6P+Ge5P+h91X/v2f/i691ooA8K/4Z7k/wCh91X/AL9n/wCLo/4Z7k/6H3Vf+/Z/+Lr3WigDwr/hnuT/AKH3Vf8Av2f/AIuj/hnuT/ofdV/79n/4uvdaKAPCv+Ge5P8AofdV/wC/Z/8Ai6P+Ge5P+h91X/v2f/i691ooA8K/4Z7k/wCh91X/AL9n/wCLo/4Z7k/6H3Vf+/Z/+Lr3WigDwr/hnuT/AKH3Vf8Av2f/AIuj/hnuT/ofdV/79n/4uvdaKAPCv+Ge5P8AofdV/wC/Z/8Ai6P+Ge5P+h91X/v2f/i691ooA8K/4Z7k/wCh91X/AL9n/wCLo/4Z7k/6H3Vf+/Z/+Lr3WigDwr/hnuT/AKH3Vf8Av2f/AIuj/hnuT/ofdV/79n/4uvdaKAPCv+Ge5P8AofdV/wC/Z/8Ai6P+Ge5P+h91X/v2f/i691ooA8K/4Z7k/wCh91X/AL9n/wCLo/4Z7k/6H3Vf+/Z/+Lr3WigDwr/hnuT/AKH3Vf8Av2f/AIuj/hnuT/ofdV/79n/4uvdaKAPg/wAS6cuj+K9W0Zrme5a0vZIFlC/PKUYrnr1PWup8M/Cvxx4pijMOimxtTg/a78+WSPYY3Efhj3r6s0zwn4b03VLrVLPRrRL66maea4Me6RnY5J3HkcntW3QB5d8KvhPceDZEubjxZqlw4wWtYH8u2J9CpzuH5V6jRRQB8NftJeEovEn7auj6DqGp3Wk22tW1skd5Bw6HY6gKT3LKB+NcL8YfhH/wjXx30rwDoWvajr93caf9oaS6IMkbbZW2cdtqA/8AAq+zvjz8FfD/AMWLewnu7670fWtOJNlqVqAXQE52sDjcM8jkEHoetY/wT/Z90j4e+KbrxdqniLUfFfiKeMxLe3q7fKUjBwCzEsQMZLHjgYoA9pooooAKKKKAPnLU/Blr4z/ax8XWt1rWvaWLfw9YyK+lag9qzksRhiv3h7VX+HugWPwz/aHj0TxpLfa7davA58KeI9Tu3mkUY/eWh3EqkmOjKBuBx3xX0Jb6Fo9v4gufEEOnW8eq3UKQT3ap+8kjXlVJ7gVF4k8N6D4jS0XXdJtdQFlcLc2xmTJhlXo6nqD9KAPDvDWueINc1Xx7qPgf/hDPBeg2mtTwatf6jFJcXlzOigPM6F1RFIPAJ9feuB8PQ2epfsj+EbSZor2zuPHUMT/u9qSxtqLg/L2BB6dga+ktW+FXw51bxM3iTUvB2k3WquweSeSHPmMOjOv3XPuwJrUh8F+E4dKXSo/D+nrYpfDUFtxENi3IfeJQOgbdzn1oA86+L9vbwfHT4OzQwxxSC71CEMigER/Zx8nH8PtWB+z9caDa/Bfxpa+KpbOLUYdV1P8A4SVbsqHMjO3MgPUFcYz17V7pqGjaVqGo2GpX2n29xeac7vZzSIC8DMMMVPbI4rn/ABD8Mfh/4g8RJ4i1rwlpV9qiY/0iWHJfHTeOj47bgcUAfOPw7exg039nm61lkXw8q6isbXBHkreEt9nLZ4DY3YJ716l42ls7j9q3wAuhvE+qQ6ZqB1kwEEraFU8oS47b923NemXPgrwnc+El8J3Hh7TpdCUYWweEGJeScgdjkk5HIqLwR4D8H+CYp4/Cvh6x0r7QQZnhTLyY6BnOWIHYZwKAPB/h5ptg37JnxEc2kJe6utaedtgzIyyOFJPfGBj0xVn4h6fY2f7MXwwFraxQeRf6FJFsUDa7bdzD3O45PfJr3y08M+H7TQrnQrbR7OHS7oyG4tUiAjkMhJkyO+4k5+tOvPDeg3mj2mj3WkWc2nWTRNbWzxgxxGLHllR224GPSgDVooooAKKKKACiiigAooooAKKKKACiiigAooooAKKKKACiiigAooooAKKKKACiiigAooooAKKKKACiiigAooooAKKKKACiiigAooooAKKKKACiiigAooooAKKKKACiiigAooooAKKKKACiiigAooooAKKKKACiiigAooooA5/4iX2s6b4RvLzw/caNb6ihj8qTVpjFagGRQ29hyPlJx74q5rHiTw/oyTtq+uabp626LJMbm6SPy1Y4UtuPAJBxXm/7Yf8Aybz4i/66Wf8A6Vw1it4b0PxB+2DrLa5pltqKWfhW1lgiuYxJGrmZl3bTwTgkAnpk0AeneKtenl8AXmueDdV8PzT+VutLu9usWJO4DLyL269O9ZFz8TdKtfi7p/w7uJrBLm40pryW4N2o2zb41SAL13MHLDuRjArwjxfY2mj/AAj/AGgtF0yBbXTbTWENtbR8Rw74oGYKOgBJJwK9CbRdHn/ay0CebSrKWU+C5Lou8CljMlxCqSZx94DgHqBQB6f4Q1fUZNF1K+8TX+ggW19OizWFzuhjgU/KJGb7sgH3h0Bqfw3408IeJbmW18PeKNG1aeEZljs72OZkHuFJIr5s0q98PRfCHUdL17Rr3XpNT+I11BYaTb3Hki9uPOBRJWPHlcfMDxWlqVv4gsf2gvhbc6z4R8K+E5p57yGODSLrzZ5YvIyRIQiLtBxgYPJ60Aez/DHxhqHijXvG1he29vFHoOuNp1sYgcvGIkfLZPXLHpXYC+sTqJ00Xlub1YxKbfzB5gTON23rjPGa8r/Z/wD+Rx+LH/Y3P/6Tw1F8cAvhH4g+CvikpWK1tbo6LrUh4As7nhXY+iShT+NAHq51HTxey2RvrYXUMQmlh80b0jPR2HUDg8msfRvHXgvWtWbSNH8WaHqGoJnda21/HJKMdflBzXgYu9BufhT8RPip40t9RuLLxhqItbO3s5fKnlsopBDbRK/8IcqxPYqc96zfiZY+INOvfhxdX/w+8JeCreDxTp8NkLG8Et8QzYMeURVxtzu5b+tAHuOlePXb4neN/D+rvY2Oj+HLGxulu5H2YE6yFzIxOABsGOneuyvtW0uxsob291G0traZ0SKaWZVR2f7gBJwSe3rXzb8Wf+Qz+0N/2K2mf+i566T4/XdqPgf4EXz483GsaKIRuH7zlW49eATQB7L4m8T+HPDFtHc+I9e0zR4ZG2o97dJCrH0BYjNXtOvrPUrKK+0+7gu7WZd0U0EgdHHqGHBr5tvI/FWuftPeOms/C/hnxHcaRaWVvZQa5eNGLW3eIOzRJ5bg7nJ3Nx6V2v7NWlaroep+ONNvZfD1ta/2pHPFo+kXxuE0yV0PmxnKrsDEKwXHdqAPZaKKKACiiigAooooAKKKKACiiigAooooAKKKKACiiigAooooAKKK5BfiR4Sb4oH4bjUT/wAJELX7V5Gw7duM7d3Tdt5x6UAdfRRRQAUUUUAFFFFABRRRQAUUUUAFFFFABRRRQAUUUUAFFFFABRRRQAUUUUAFFFFABRRRQAUUUUAFFFFABRRRQAUUUUAFFFFABRRRQAUUUUAY3jTwzo/jDw3c+HtftmudOuShljWQoSUcOvI5+8oNJb+F9Ft/Gd14vitmGsXVmllNN5jYaFG3Ku3oOT1raooA5DU/ht4R1LTvE+n3enyPb+J51n1VfPcec6qqgg5+XhF6YpfEvw68M6/4k0XxHeR3sGqaMoS0uLS8khby9wby32kb0yBwa66igDhdR+Evga/8MXHh2bS5Vs5tTfVQ8dy6TQ3bNuMscgO5Gz6Gq2k/BvwTp+u6b4gaHU7/AFrTp/Pt9RvtRmnuAdpXYWZvuYY/L0yc16HRQBjeHPDGj+H77WLzS7ZoZtZvTfXrGRm8yYqq7gCeOFHA4qTxf4d0jxZ4avvDuvWoutNv4jFcRFiu5evBHIIIBBHQitWigDmtU8CeFdS8Ar4FvNJik8PrbJbJa5I2ImNm1gcgjAIOc5FcvH8DfAbPazagutatdWU8U9nc6hq088ts0bBlEZZvlGQM4645zXptFAHPHwX4bbWde1abTlmuNftorXUhKxZJ4o1ZVUqeBw7dOua5DTvgL8M7Hyguj3c628iSWi3OoTzLabHDgQhmIjGVGQuMgY6V6hRQBxfjn4ZeFvF+r2+tXyahY6vBEYU1DTL2S0uDGTnYzxkblz2Oa1PAfg3w94I0U6T4dsjbwvK00zvI0ks8rdZJHYlnY+pNdBRQAUUUUAFFFFABRRRQAUUUUAFFFFABRRRQAUUUUAFFFFABRRRQBmeK9csPDPhnUvEGqSiKy062e5mY/wB1VJwPc9B7mvk9fCuuJ8HE+P8A9lJ8ZjXD4nYfxGxJ2G2zjO3yvmr6o8eeINJ8KeDtV8R67j+ztPt2nnG0MWA6KAepJwB7kV4g3xL+OEfggfEabwB4b/4RHyhcnSVupP7RWzxnzOmz7nOPT+GgD3nwvrVh4j8Oadr2lzCay1C2S4gcd1dQRn355960ax/BWuaT4m8JaX4g0NgdN1C2Se3woXCsM4IHQg5BHqDWxQAUUUUAFFFFABRRRQAUUUUAFFFFABRRRQAUUUUAFFFFABRRRQAUUUUAFFFFABRRRQAUUUUAFFFFABRRRQAUUUUAFFFFABRRRQAUUUUAFFFFABRRRQAUUUUAFFFFABRRRQAUUUUAFFFFABRRRQAUUUUAFFFFABRRRQAUUUUAFFFFABRRRQAUUUUAFFFFAHhf7dU88P7O+qLDnEt5axyAHqpkBx+YFRXnjD4uN4Im0x/gS6aedMaAv/wklltEXlbc43dNvavRfjh4K/4WF8Ldc8JpKkNxeQZtpH6JMhDIT7ZUA+xNeBTfHbxDd+EG+EC+E7pfiRJZ/wBksTdQ/ZQ23yzP5m705x60Aei/sQzTzfs56Cs2cRTXKR5PRRMx/mTXtlcl8HPB6+AfhjoPhESrNJp9qEmkUcPKxLSEe25jj2xXW0AFFFFABRRRQAUUUUAFFFFABRRRQAUUUUAFFFFABRRRQAUUUUAFFFFABRRRQAUUUUAFFFFABRRRQAUUUUAFFFFABRRRQAUUUUAf/9k=">
            <a:extLst>
              <a:ext uri="{FF2B5EF4-FFF2-40B4-BE49-F238E27FC236}">
                <a16:creationId xmlns:a16="http://schemas.microsoft.com/office/drawing/2014/main" id="{130F5C01-3B00-469B-A865-A310348F4A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6" name="Content Placeholder 15" descr="A picture containing sport&#10;&#10;Description generated with high confidence">
            <a:extLst>
              <a:ext uri="{FF2B5EF4-FFF2-40B4-BE49-F238E27FC236}">
                <a16:creationId xmlns:a16="http://schemas.microsoft.com/office/drawing/2014/main" id="{57054689-AF1A-4346-975E-98D24475C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19" y="2406869"/>
            <a:ext cx="10263162" cy="309870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2C2A29-052B-4CFB-9321-7ECE7D2C272D}"/>
                  </a:ext>
                </a:extLst>
              </p:cNvPr>
              <p:cNvSpPr txBox="1"/>
              <p:nvPr/>
            </p:nvSpPr>
            <p:spPr>
              <a:xfrm>
                <a:off x="2291256" y="1736524"/>
                <a:ext cx="21230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 err="1"/>
                  <a:t>To</a:t>
                </a:r>
                <a:r>
                  <a:rPr lang="nl-BE" dirty="0"/>
                  <a:t> slow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1"/>
                      <m:t>η</m:t>
                    </m:r>
                  </m:oMath>
                </a14:m>
                <a:r>
                  <a:rPr lang="nl-BE" dirty="0"/>
                  <a:t> small)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2C2A29-052B-4CFB-9321-7ECE7D2C2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256" y="1736524"/>
                <a:ext cx="2123090" cy="369332"/>
              </a:xfrm>
              <a:prstGeom prst="rect">
                <a:avLst/>
              </a:prstGeom>
              <a:blipFill>
                <a:blip r:embed="rId5"/>
                <a:stretch>
                  <a:fillRect l="-2586" t="-8333" b="-283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7007C0-3C47-4B87-849A-EE2F29E0EC11}"/>
                  </a:ext>
                </a:extLst>
              </p:cNvPr>
              <p:cNvSpPr txBox="1"/>
              <p:nvPr/>
            </p:nvSpPr>
            <p:spPr>
              <a:xfrm>
                <a:off x="7667297" y="1887031"/>
                <a:ext cx="2601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 err="1"/>
                  <a:t>Divergence</a:t>
                </a:r>
                <a:r>
                  <a:rPr lang="nl-BE" dirty="0"/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b="1"/>
                      <m:t>η</m:t>
                    </m:r>
                  </m:oMath>
                </a14:m>
                <a:r>
                  <a:rPr lang="nl-BE" dirty="0"/>
                  <a:t> large)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77007C0-3C47-4B87-849A-EE2F29E0E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297" y="1887031"/>
                <a:ext cx="2601310" cy="369332"/>
              </a:xfrm>
              <a:prstGeom prst="rect">
                <a:avLst/>
              </a:prstGeom>
              <a:blipFill>
                <a:blip r:embed="rId6"/>
                <a:stretch>
                  <a:fillRect l="-2113" t="-8333" b="-283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44F94A-4CEF-4373-9285-21D906657C87}"/>
              </a:ext>
            </a:extLst>
          </p:cNvPr>
          <p:cNvSpPr txBox="1"/>
          <p:nvPr/>
        </p:nvSpPr>
        <p:spPr>
          <a:xfrm>
            <a:off x="0" y="6521549"/>
            <a:ext cx="7867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Images </a:t>
            </a:r>
            <a:r>
              <a:rPr lang="nl-BE" sz="1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from</a:t>
            </a:r>
            <a:r>
              <a:rPr lang="nl-BE" sz="1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https://br.simplilearn.com/regression-machine-learning-tutorial</a:t>
            </a:r>
          </a:p>
        </p:txBody>
      </p:sp>
    </p:spTree>
    <p:extLst>
      <p:ext uri="{BB962C8B-B14F-4D97-AF65-F5344CB8AC3E}">
        <p14:creationId xmlns:p14="http://schemas.microsoft.com/office/powerpoint/2010/main" val="3515034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18D2-E2A2-487A-B658-11C9021E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 is a convex </a:t>
            </a:r>
            <a:r>
              <a:rPr lang="nl-BE" dirty="0" err="1"/>
              <a:t>function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7E747-4BFA-4F35-8A66-7AD245015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never happen in </a:t>
            </a:r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: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B9D90-A9B4-4ED0-97ED-5493EFC6DE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4C3C379C-54F7-4DA1-B4DB-8C54EF9F7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31" y="2560881"/>
            <a:ext cx="5058803" cy="291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44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037D-3030-47DD-9A74-4A2AC76A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Gradient</a:t>
            </a:r>
            <a:r>
              <a:rPr lang="nl-BE" dirty="0"/>
              <a:t> </a:t>
            </a:r>
            <a:r>
              <a:rPr lang="nl-BE" dirty="0" err="1"/>
              <a:t>descent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0E19B-9655-4CFE-90A6-A49AAB33F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Learning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weights</a:t>
            </a:r>
            <a:r>
              <a:rPr lang="nl-BE" dirty="0"/>
              <a:t> of a model </a:t>
            </a:r>
          </a:p>
          <a:p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minimizing</a:t>
            </a:r>
            <a:r>
              <a:rPr lang="nl-BE" dirty="0"/>
              <a:t> </a:t>
            </a:r>
            <a:r>
              <a:rPr lang="nl-BE" dirty="0" err="1"/>
              <a:t>loss</a:t>
            </a:r>
            <a:r>
              <a:rPr lang="nl-BE" dirty="0"/>
              <a:t> on training set, </a:t>
            </a:r>
            <a:r>
              <a:rPr lang="nl-BE" dirty="0" err="1"/>
              <a:t>weights</a:t>
            </a:r>
            <a:r>
              <a:rPr lang="nl-BE" dirty="0"/>
              <a:t> are </a:t>
            </a:r>
            <a:r>
              <a:rPr lang="nl-BE" dirty="0" err="1"/>
              <a:t>learned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endParaRPr lang="nl-BE" dirty="0"/>
          </a:p>
          <a:p>
            <a:pPr lvl="1"/>
            <a:r>
              <a:rPr lang="nl-BE" b="1" dirty="0" err="1"/>
              <a:t>Iterative</a:t>
            </a:r>
            <a:r>
              <a:rPr lang="nl-BE" b="1" dirty="0"/>
              <a:t> </a:t>
            </a:r>
            <a:r>
              <a:rPr lang="nl-BE" b="1" dirty="0" err="1"/>
              <a:t>process</a:t>
            </a:r>
            <a:endParaRPr lang="nl-BE" b="1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model has (</a:t>
            </a:r>
            <a:r>
              <a:rPr lang="nl-BE" dirty="0" err="1"/>
              <a:t>hundreds</a:t>
            </a:r>
            <a:r>
              <a:rPr lang="nl-BE" dirty="0"/>
              <a:t> of) </a:t>
            </a:r>
            <a:r>
              <a:rPr lang="nl-BE" dirty="0" err="1"/>
              <a:t>thousands</a:t>
            </a:r>
            <a:r>
              <a:rPr lang="nl-BE" dirty="0"/>
              <a:t> of parameters/</a:t>
            </a:r>
            <a:r>
              <a:rPr lang="nl-BE" dirty="0" err="1"/>
              <a:t>weights</a:t>
            </a:r>
            <a:r>
              <a:rPr lang="nl-BE" dirty="0"/>
              <a:t> ?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In </a:t>
            </a:r>
            <a:r>
              <a:rPr lang="nl-BE" dirty="0" err="1"/>
              <a:t>practice</a:t>
            </a:r>
            <a:r>
              <a:rPr lang="nl-BE" dirty="0"/>
              <a:t>, machine </a:t>
            </a:r>
            <a:r>
              <a:rPr lang="nl-BE" dirty="0" err="1"/>
              <a:t>learning</a:t>
            </a:r>
            <a:r>
              <a:rPr lang="nl-BE" dirty="0"/>
              <a:t> </a:t>
            </a:r>
            <a:r>
              <a:rPr lang="nl-BE" dirty="0" err="1"/>
              <a:t>libraries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do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you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E1FFE-0389-4C00-B9FE-2B4C14B7F2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294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2E71-A567-4C05-96C5-6F81C2C8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Stochastic</a:t>
            </a:r>
            <a:r>
              <a:rPr lang="nl-BE" dirty="0"/>
              <a:t> </a:t>
            </a:r>
            <a:r>
              <a:rPr lang="nl-BE" dirty="0" err="1"/>
              <a:t>gradient</a:t>
            </a:r>
            <a:r>
              <a:rPr lang="nl-BE" dirty="0"/>
              <a:t> </a:t>
            </a:r>
            <a:r>
              <a:rPr lang="nl-BE" dirty="0" err="1"/>
              <a:t>descent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9399-9523-496F-8DDB-41D32DBF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Gradient</a:t>
            </a:r>
            <a:r>
              <a:rPr lang="nl-BE" dirty="0"/>
              <a:t> </a:t>
            </a:r>
            <a:r>
              <a:rPr lang="nl-BE" dirty="0" err="1"/>
              <a:t>descent</a:t>
            </a:r>
            <a:r>
              <a:rPr lang="nl-BE" dirty="0"/>
              <a:t> </a:t>
            </a:r>
            <a:r>
              <a:rPr lang="nl-BE" dirty="0" err="1"/>
              <a:t>assumes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samples are </a:t>
            </a:r>
            <a:r>
              <a:rPr lang="nl-BE" dirty="0" err="1"/>
              <a:t>processed</a:t>
            </a:r>
            <a:r>
              <a:rPr lang="nl-BE" dirty="0"/>
              <a:t> at </a:t>
            </a:r>
            <a:r>
              <a:rPr lang="nl-BE" dirty="0" err="1"/>
              <a:t>once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update of </a:t>
            </a:r>
            <a:r>
              <a:rPr lang="nl-BE" dirty="0" err="1"/>
              <a:t>weights</a:t>
            </a:r>
            <a:endParaRPr lang="nl-BE" dirty="0"/>
          </a:p>
          <a:p>
            <a:r>
              <a:rPr lang="nl-BE" dirty="0"/>
              <a:t>In </a:t>
            </a:r>
            <a:r>
              <a:rPr lang="nl-BE" dirty="0" err="1"/>
              <a:t>practice</a:t>
            </a:r>
            <a:r>
              <a:rPr lang="nl-BE" dirty="0"/>
              <a:t>, </a:t>
            </a:r>
            <a:r>
              <a:rPr lang="nl-BE" b="1" dirty="0" err="1"/>
              <a:t>stochastic</a:t>
            </a:r>
            <a:r>
              <a:rPr lang="nl-BE" b="1" dirty="0"/>
              <a:t> </a:t>
            </a:r>
            <a:r>
              <a:rPr lang="nl-BE" b="1" dirty="0" err="1"/>
              <a:t>gradient</a:t>
            </a:r>
            <a:r>
              <a:rPr lang="nl-BE" b="1" dirty="0"/>
              <a:t> </a:t>
            </a:r>
            <a:r>
              <a:rPr lang="nl-BE" b="1" dirty="0" err="1"/>
              <a:t>descent</a:t>
            </a:r>
            <a:r>
              <a:rPr lang="nl-BE" b="1" dirty="0"/>
              <a:t> </a:t>
            </a:r>
            <a:r>
              <a:rPr lang="nl-BE" dirty="0"/>
              <a:t>is </a:t>
            </a:r>
            <a:r>
              <a:rPr lang="nl-BE" dirty="0" err="1"/>
              <a:t>used</a:t>
            </a:r>
            <a:endParaRPr lang="nl-BE" dirty="0"/>
          </a:p>
          <a:p>
            <a:r>
              <a:rPr lang="nl-BE" dirty="0"/>
              <a:t>Data is </a:t>
            </a:r>
            <a:r>
              <a:rPr lang="nl-BE" dirty="0" err="1"/>
              <a:t>processed</a:t>
            </a:r>
            <a:r>
              <a:rPr lang="nl-BE" dirty="0"/>
              <a:t> in batches (64/128/256/...)</a:t>
            </a:r>
          </a:p>
          <a:p>
            <a:r>
              <a:rPr lang="nl-BE" dirty="0" err="1"/>
              <a:t>Parallellization</a:t>
            </a:r>
            <a:endParaRPr lang="nl-BE" dirty="0"/>
          </a:p>
          <a:p>
            <a:r>
              <a:rPr lang="nl-BE" dirty="0"/>
              <a:t>Online </a:t>
            </a:r>
            <a:r>
              <a:rPr lang="nl-BE" dirty="0" err="1"/>
              <a:t>learning</a:t>
            </a:r>
            <a:endParaRPr lang="nl-BE" dirty="0"/>
          </a:p>
          <a:p>
            <a:r>
              <a:rPr lang="nl-BE" dirty="0" err="1"/>
              <a:t>Faster</a:t>
            </a:r>
            <a:r>
              <a:rPr lang="nl-BE" dirty="0"/>
              <a:t> </a:t>
            </a:r>
            <a:r>
              <a:rPr lang="nl-BE" dirty="0" err="1"/>
              <a:t>convergence</a:t>
            </a:r>
            <a:endParaRPr lang="nl-BE" dirty="0"/>
          </a:p>
          <a:p>
            <a:r>
              <a:rPr lang="nl-BE" dirty="0" err="1"/>
              <a:t>Required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scaling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“big data”</a:t>
            </a:r>
          </a:p>
          <a:p>
            <a:endParaRPr lang="nl-BE" dirty="0"/>
          </a:p>
          <a:p>
            <a:r>
              <a:rPr lang="nl-BE" dirty="0"/>
              <a:t>Works </a:t>
            </a:r>
            <a:r>
              <a:rPr lang="nl-BE" dirty="0" err="1"/>
              <a:t>similar</a:t>
            </a:r>
            <a:r>
              <a:rPr lang="nl-BE" dirty="0"/>
              <a:t> as </a:t>
            </a:r>
            <a:r>
              <a:rPr lang="nl-BE" dirty="0" err="1"/>
              <a:t>normal</a:t>
            </a:r>
            <a:r>
              <a:rPr lang="nl-BE" dirty="0"/>
              <a:t> </a:t>
            </a:r>
            <a:r>
              <a:rPr lang="nl-BE" dirty="0" err="1"/>
              <a:t>gradient</a:t>
            </a:r>
            <a:r>
              <a:rPr lang="nl-BE" dirty="0"/>
              <a:t> </a:t>
            </a:r>
            <a:r>
              <a:rPr lang="nl-BE" dirty="0" err="1"/>
              <a:t>descent</a:t>
            </a:r>
            <a:endParaRPr lang="nl-BE" dirty="0"/>
          </a:p>
          <a:p>
            <a:pPr lvl="1"/>
            <a:r>
              <a:rPr lang="nl-BE" dirty="0"/>
              <a:t>Data is </a:t>
            </a:r>
            <a:r>
              <a:rPr lang="nl-BE" dirty="0" err="1"/>
              <a:t>processed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batch at a time: update </a:t>
            </a:r>
            <a:r>
              <a:rPr lang="nl-BE" dirty="0" err="1"/>
              <a:t>weights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first batch, </a:t>
            </a:r>
            <a:r>
              <a:rPr lang="nl-BE" dirty="0" err="1"/>
              <a:t>then</a:t>
            </a:r>
            <a:r>
              <a:rPr lang="nl-BE" dirty="0"/>
              <a:t> update </a:t>
            </a:r>
            <a:r>
              <a:rPr lang="nl-BE" dirty="0" err="1"/>
              <a:t>weights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second batch, etc.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360000" lvl="1" indent="0">
              <a:buNone/>
            </a:pP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947E0D-187C-4BB0-906A-6F1D0CDBDC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2511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EEDF-DF8F-4116-875F-2313F7E2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2875085"/>
            <a:ext cx="10080000" cy="3376246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...but x</a:t>
            </a:r>
            <a:r>
              <a:rPr lang="en-GB" baseline="-25000" dirty="0"/>
              <a:t>3</a:t>
            </a:r>
            <a:r>
              <a:rPr lang="en-GB" dirty="0"/>
              <a:t> is a categorical feature, not numerical</a:t>
            </a:r>
          </a:p>
          <a:p>
            <a:pPr marL="0" indent="0">
              <a:buNone/>
            </a:pPr>
            <a:r>
              <a:rPr lang="en-GB" dirty="0"/>
              <a:t>x</a:t>
            </a:r>
            <a:r>
              <a:rPr lang="en-GB" baseline="-25000" dirty="0"/>
              <a:t>3</a:t>
            </a:r>
            <a:r>
              <a:rPr lang="en-GB" dirty="0"/>
              <a:t> = “Ghent”, “Antwerp”, “Brussels”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331E00-0971-464E-B44E-981E1265BC20}"/>
                  </a:ext>
                </a:extLst>
              </p:cNvPr>
              <p:cNvSpPr txBox="1"/>
              <p:nvPr/>
            </p:nvSpPr>
            <p:spPr>
              <a:xfrm>
                <a:off x="1068001" y="1507285"/>
                <a:ext cx="5174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𝑏𝑎𝑡h𝑟𝑜𝑜𝑚𝑠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nl-BE" b="0" dirty="0"/>
              </a:p>
              <a:p>
                <a:endParaRPr lang="nl-BE" b="0" dirty="0"/>
              </a:p>
              <a:p>
                <a:endParaRPr lang="nl-BE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331E00-0971-464E-B44E-981E1265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001" y="1507285"/>
                <a:ext cx="5174430" cy="830997"/>
              </a:xfrm>
              <a:prstGeom prst="rect">
                <a:avLst/>
              </a:prstGeom>
              <a:blipFill>
                <a:blip r:embed="rId2"/>
                <a:stretch>
                  <a:fillRect l="-117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23FC0-1B30-4FC0-BA7C-CFE31CDEAF75}"/>
                  </a:ext>
                </a:extLst>
              </p:cNvPr>
              <p:cNvSpPr txBox="1"/>
              <p:nvPr/>
            </p:nvSpPr>
            <p:spPr>
              <a:xfrm>
                <a:off x="1055688" y="1922784"/>
                <a:ext cx="1009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price</m:t>
                      </m:r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23FC0-1B30-4FC0-BA7C-CFE31CDE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922784"/>
                <a:ext cx="1009122" cy="276999"/>
              </a:xfrm>
              <a:prstGeom prst="rect">
                <a:avLst/>
              </a:prstGeom>
              <a:blipFill>
                <a:blip r:embed="rId3"/>
                <a:stretch>
                  <a:fillRect l="-4217" r="-7831" b="-369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F31AB-1794-4C7C-AD43-EF7E45CBFA41}"/>
                  </a:ext>
                </a:extLst>
              </p:cNvPr>
              <p:cNvSpPr txBox="1"/>
              <p:nvPr/>
            </p:nvSpPr>
            <p:spPr>
              <a:xfrm>
                <a:off x="952387" y="2929066"/>
                <a:ext cx="6883551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𝐸𝑋𝐴𝑀𝑃𝐿𝐸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baseline="30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nl-B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b="0" i="1" baseline="-250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nl-BE" b="0" baseline="30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F31AB-1794-4C7C-AD43-EF7E45CBF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87" y="2929066"/>
                <a:ext cx="6883551" cy="270652"/>
              </a:xfrm>
              <a:prstGeom prst="rect">
                <a:avLst/>
              </a:prstGeom>
              <a:blipFill>
                <a:blip r:embed="rId4"/>
                <a:stretch>
                  <a:fillRect b="-3555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DCF45-F99D-4DE9-B6CA-9B79FF623E38}"/>
                  </a:ext>
                </a:extLst>
              </p:cNvPr>
              <p:cNvSpPr txBox="1"/>
              <p:nvPr/>
            </p:nvSpPr>
            <p:spPr>
              <a:xfrm>
                <a:off x="1055688" y="2316431"/>
                <a:ext cx="256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nl-BE" b="0" i="0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BE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nl-BE" b="0" i="0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BE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nl-BE" b="0" i="0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BE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DCF45-F99D-4DE9-B6CA-9B79FF623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2316431"/>
                <a:ext cx="2566023" cy="276999"/>
              </a:xfrm>
              <a:prstGeom prst="rect">
                <a:avLst/>
              </a:prstGeom>
              <a:blipFill>
                <a:blip r:embed="rId5"/>
                <a:stretch>
                  <a:fillRect l="-1425" r="-2613" b="-4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63DA06-CC6A-4FC5-8B69-69419DE95B01}"/>
                  </a:ext>
                </a:extLst>
              </p:cNvPr>
              <p:cNvSpPr txBox="1"/>
              <p:nvPr/>
            </p:nvSpPr>
            <p:spPr>
              <a:xfrm>
                <a:off x="1068001" y="3361024"/>
                <a:ext cx="5761193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𝐼𝑁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𝐺𝐸𝑁𝐸𝑅𝐴𝐿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r>
                  <a:rPr lang="nl-BE" b="0" baseline="30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63DA06-CC6A-4FC5-8B69-69419DE95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001" y="3361024"/>
                <a:ext cx="5761193" cy="270652"/>
              </a:xfrm>
              <a:prstGeom prst="rect">
                <a:avLst/>
              </a:prstGeom>
              <a:blipFill>
                <a:blip r:embed="rId6"/>
                <a:stretch>
                  <a:fillRect l="-1376" b="-1777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8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B4694-3B05-472E-817C-21C8E4A3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One</a:t>
            </a:r>
            <a:r>
              <a:rPr lang="nl-BE" dirty="0"/>
              <a:t>-hot </a:t>
            </a:r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8523F-327C-4BA4-A7D4-6C8623CB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000" y="1762560"/>
            <a:ext cx="10080000" cy="3600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x</a:t>
            </a:r>
            <a:r>
              <a:rPr lang="en-GB" baseline="-25000" dirty="0"/>
              <a:t>3</a:t>
            </a:r>
            <a:r>
              <a:rPr lang="en-GB" dirty="0"/>
              <a:t> = “Ghent”, “Antwerp”, “Brussels”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8583C-CCAD-4E93-B1E4-E6E396314B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99E4FB-FC52-4360-9559-0FE1CC7C03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53042"/>
              </p:ext>
            </p:extLst>
          </p:nvPr>
        </p:nvGraphicFramePr>
        <p:xfrm>
          <a:off x="1937378" y="2558776"/>
          <a:ext cx="1401930" cy="25908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01930">
                  <a:extLst>
                    <a:ext uri="{9D8B030D-6E8A-4147-A177-3AD203B41FA5}">
                      <a16:colId xmlns:a16="http://schemas.microsoft.com/office/drawing/2014/main" val="2695640525"/>
                    </a:ext>
                  </a:extLst>
                </a:gridCol>
              </a:tblGrid>
              <a:tr h="3641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x</a:t>
                      </a:r>
                      <a:r>
                        <a:rPr lang="nl-BE" baseline="-25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133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Ghent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7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Antwerp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45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Brussels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453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 err="1"/>
                        <a:t>Ghent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47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Brussels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67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....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02854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133B70-4333-4A15-B3B5-3F8D7C155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06816"/>
              </p:ext>
            </p:extLst>
          </p:nvPr>
        </p:nvGraphicFramePr>
        <p:xfrm>
          <a:off x="6589986" y="2553696"/>
          <a:ext cx="3489434" cy="2595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20973">
                  <a:extLst>
                    <a:ext uri="{9D8B030D-6E8A-4147-A177-3AD203B41FA5}">
                      <a16:colId xmlns:a16="http://schemas.microsoft.com/office/drawing/2014/main" val="3651709841"/>
                    </a:ext>
                  </a:extLst>
                </a:gridCol>
                <a:gridCol w="1205316">
                  <a:extLst>
                    <a:ext uri="{9D8B030D-6E8A-4147-A177-3AD203B41FA5}">
                      <a16:colId xmlns:a16="http://schemas.microsoft.com/office/drawing/2014/main" val="190095321"/>
                    </a:ext>
                  </a:extLst>
                </a:gridCol>
                <a:gridCol w="1163145">
                  <a:extLst>
                    <a:ext uri="{9D8B030D-6E8A-4147-A177-3AD203B41FA5}">
                      <a16:colId xmlns:a16="http://schemas.microsoft.com/office/drawing/2014/main" val="6913224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h</a:t>
                      </a:r>
                      <a:r>
                        <a:rPr lang="nl-BE" baseline="-25000" dirty="0"/>
                        <a:t>3Ghent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h</a:t>
                      </a:r>
                      <a:r>
                        <a:rPr lang="nl-BE" baseline="-25000" dirty="0"/>
                        <a:t>3Antwerp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h</a:t>
                      </a:r>
                      <a:r>
                        <a:rPr lang="nl-BE" baseline="-25000" dirty="0"/>
                        <a:t>3Brussels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8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143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55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86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1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797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26315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A12A74-8FD1-4A05-83C6-81BDD48798B7}"/>
              </a:ext>
            </a:extLst>
          </p:cNvPr>
          <p:cNvCxnSpPr>
            <a:cxnSpLocks/>
          </p:cNvCxnSpPr>
          <p:nvPr/>
        </p:nvCxnSpPr>
        <p:spPr>
          <a:xfrm>
            <a:off x="3993931" y="3851636"/>
            <a:ext cx="20074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C8EEC2-9DA1-42F2-9ACC-4B20C9888D51}"/>
                  </a:ext>
                </a:extLst>
              </p:cNvPr>
              <p:cNvSpPr txBox="1"/>
              <p:nvPr/>
            </p:nvSpPr>
            <p:spPr>
              <a:xfrm>
                <a:off x="262254" y="5486529"/>
                <a:ext cx="4272836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r>
                  <a:rPr lang="nl-BE" b="0" baseline="30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C8EEC2-9DA1-42F2-9ACC-4B20C9888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54" y="5486529"/>
                <a:ext cx="4272836" cy="270652"/>
              </a:xfrm>
              <a:prstGeom prst="rect">
                <a:avLst/>
              </a:prstGeom>
              <a:blipFill>
                <a:blip r:embed="rId3"/>
                <a:stretch>
                  <a:fillRect l="-1854" b="-20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C114B5-FFE0-4BF1-B215-9B3C6791C185}"/>
                  </a:ext>
                </a:extLst>
              </p:cNvPr>
              <p:cNvSpPr txBox="1"/>
              <p:nvPr/>
            </p:nvSpPr>
            <p:spPr>
              <a:xfrm>
                <a:off x="5149748" y="5224061"/>
                <a:ext cx="6666056" cy="547650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nl-BE" b="0" i="1" baseline="-25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BE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𝑔h𝑒𝑛𝑡</m:t>
                      </m:r>
                      <m:r>
                        <a:rPr lang="nl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nl-BE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BE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𝑔h𝑒𝑛𝑡</m:t>
                      </m:r>
                      <m:r>
                        <a:rPr lang="nl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BE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𝑎𝑛𝑡𝑤𝑒𝑟𝑝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nl-BE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BE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𝑎𝑛𝑡𝑤𝑒𝑟𝑝</m:t>
                      </m:r>
                      <m:r>
                        <a:rPr lang="nl-B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BE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𝑏𝑟𝑢𝑠𝑠𝑒𝑙𝑠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nl-BE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BE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𝑏𝑟𝑢𝑠𝑠𝑒𝑙𝑠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nl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C114B5-FFE0-4BF1-B215-9B3C6791C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748" y="5224061"/>
                <a:ext cx="6666056" cy="547650"/>
              </a:xfrm>
              <a:prstGeom prst="rect">
                <a:avLst/>
              </a:prstGeom>
              <a:blipFill>
                <a:blip r:embed="rId4"/>
                <a:stretch>
                  <a:fillRect l="-274" b="-1555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B6442B-DACC-4028-B29E-DC62704A6F95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535090" y="5621855"/>
            <a:ext cx="61465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73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EEDF-DF8F-4116-875F-2313F7E2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complexity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Feature engineering: make your model as complex as you like</a:t>
            </a:r>
          </a:p>
          <a:p>
            <a:endParaRPr lang="en-GB" dirty="0"/>
          </a:p>
          <a:p>
            <a:r>
              <a:rPr lang="en-GB" dirty="0"/>
              <a:t>Important related concepts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>
                <a:solidFill>
                  <a:srgbClr val="FF0000"/>
                </a:solidFill>
              </a:rPr>
              <a:t>Model complexity</a:t>
            </a:r>
            <a:r>
              <a:rPr lang="en-GB" dirty="0"/>
              <a:t>            </a:t>
            </a:r>
            <a:r>
              <a:rPr lang="en-GB" dirty="0">
                <a:solidFill>
                  <a:srgbClr val="FF0000"/>
                </a:solidFill>
              </a:rPr>
              <a:t>Underfit, overfit           bias, variance         amount of data</a:t>
            </a:r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B6EC60-5C57-419A-9E99-686A29CA8AC8}"/>
              </a:ext>
            </a:extLst>
          </p:cNvPr>
          <p:cNvCxnSpPr/>
          <p:nvPr/>
        </p:nvCxnSpPr>
        <p:spPr>
          <a:xfrm>
            <a:off x="4110605" y="3724712"/>
            <a:ext cx="41106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96F7F1-B5C6-4757-8867-BE828F5237DB}"/>
              </a:ext>
            </a:extLst>
          </p:cNvPr>
          <p:cNvCxnSpPr/>
          <p:nvPr/>
        </p:nvCxnSpPr>
        <p:spPr>
          <a:xfrm>
            <a:off x="6477699" y="3716323"/>
            <a:ext cx="41106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B38829-72E6-47C9-8D31-F785E3905FF7}"/>
              </a:ext>
            </a:extLst>
          </p:cNvPr>
          <p:cNvCxnSpPr/>
          <p:nvPr/>
        </p:nvCxnSpPr>
        <p:spPr>
          <a:xfrm>
            <a:off x="8593122" y="3716323"/>
            <a:ext cx="41106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882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DA8A52A-B55E-4187-8B9F-2D36B4092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76" y="908781"/>
            <a:ext cx="5946480" cy="5946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7FEEDF-DF8F-4116-875F-2313F7E2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58" y="810154"/>
            <a:ext cx="10080000" cy="540000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Underfitting	</a:t>
            </a:r>
          </a:p>
          <a:p>
            <a:pPr lvl="1"/>
            <a:r>
              <a:rPr lang="en-GB" dirty="0"/>
              <a:t>Simple model cannot handle </a:t>
            </a:r>
          </a:p>
          <a:p>
            <a:pPr marL="360000" lvl="1" indent="0">
              <a:buNone/>
            </a:pPr>
            <a:r>
              <a:rPr lang="en-GB" dirty="0"/>
              <a:t>      the real world complexity</a:t>
            </a:r>
          </a:p>
          <a:p>
            <a:pPr marL="360000" lvl="1" indent="0">
              <a:buNone/>
            </a:pPr>
            <a:endParaRPr lang="en-GB" dirty="0"/>
          </a:p>
          <a:p>
            <a:pPr marL="3600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360000" lvl="1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6A50BE-6D95-4A72-A1E4-8689D32A4499}"/>
              </a:ext>
            </a:extLst>
          </p:cNvPr>
          <p:cNvCxnSpPr>
            <a:cxnSpLocks/>
          </p:cNvCxnSpPr>
          <p:nvPr/>
        </p:nvCxnSpPr>
        <p:spPr>
          <a:xfrm>
            <a:off x="3216547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6E45A-4F5B-4A20-8609-63452CF72274}"/>
                  </a:ext>
                </a:extLst>
              </p:cNvPr>
              <p:cNvSpPr txBox="1"/>
              <p:nvPr/>
            </p:nvSpPr>
            <p:spPr>
              <a:xfrm>
                <a:off x="967918" y="3411305"/>
                <a:ext cx="5215851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𝑅𝑒𝑎𝑙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𝑤𝑜𝑟𝑙𝑑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=5+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+6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+7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nl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6E45A-4F5B-4A20-8609-63452CF72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18" y="3411305"/>
                <a:ext cx="5215851" cy="276999"/>
              </a:xfrm>
              <a:prstGeom prst="rect">
                <a:avLst/>
              </a:prstGeom>
              <a:blipFill>
                <a:blip r:embed="rId4"/>
                <a:stretch>
                  <a:fillRect l="-585" b="-200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C91EB0-D254-40FA-8975-64B174BFF6B8}"/>
                  </a:ext>
                </a:extLst>
              </p:cNvPr>
              <p:cNvSpPr txBox="1"/>
              <p:nvPr/>
            </p:nvSpPr>
            <p:spPr>
              <a:xfrm>
                <a:off x="967918" y="3746695"/>
                <a:ext cx="2248629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nl-BE" b="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C91EB0-D254-40FA-8975-64B174BF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18" y="3746695"/>
                <a:ext cx="2248629" cy="270652"/>
              </a:xfrm>
              <a:prstGeom prst="rect">
                <a:avLst/>
              </a:prstGeom>
              <a:blipFill>
                <a:blip r:embed="rId5"/>
                <a:stretch>
                  <a:fillRect l="-2439" r="-1084" b="-20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A656EF-BEAB-40E7-B705-BA0D1C8C2B0D}"/>
              </a:ext>
            </a:extLst>
          </p:cNvPr>
          <p:cNvCxnSpPr>
            <a:cxnSpLocks/>
          </p:cNvCxnSpPr>
          <p:nvPr/>
        </p:nvCxnSpPr>
        <p:spPr>
          <a:xfrm>
            <a:off x="8009264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B3D176-F61F-4A9B-8C10-94445D514BD2}"/>
              </a:ext>
            </a:extLst>
          </p:cNvPr>
          <p:cNvCxnSpPr>
            <a:cxnSpLocks/>
          </p:cNvCxnSpPr>
          <p:nvPr/>
        </p:nvCxnSpPr>
        <p:spPr>
          <a:xfrm>
            <a:off x="5746695" y="1082998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50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D4BE-8FDF-4A66-8996-19D2AD66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F6447-1EF7-4977-A9C0-7E9C4ABDC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6004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Overfitting</a:t>
            </a:r>
          </a:p>
          <a:p>
            <a:pPr lvl="1"/>
            <a:r>
              <a:rPr lang="en-GB" dirty="0"/>
              <a:t>Model is to complex</a:t>
            </a:r>
          </a:p>
          <a:p>
            <a:pPr lvl="1"/>
            <a:r>
              <a:rPr lang="en-GB" dirty="0"/>
              <a:t>Complex model = many parameters =</a:t>
            </a:r>
          </a:p>
          <a:p>
            <a:pPr marL="720000" lvl="2" indent="0">
              <a:buNone/>
            </a:pPr>
            <a:r>
              <a:rPr lang="en-GB" dirty="0"/>
              <a:t> many </a:t>
            </a:r>
            <a:r>
              <a:rPr lang="en-GB" b="1" dirty="0"/>
              <a:t>degrees of freedom</a:t>
            </a:r>
            <a:r>
              <a:rPr lang="en-GB" dirty="0"/>
              <a:t>!</a:t>
            </a:r>
          </a:p>
          <a:p>
            <a:pPr lvl="1"/>
            <a:r>
              <a:rPr lang="en-GB" dirty="0"/>
              <a:t>For any given dataset, a model can be</a:t>
            </a:r>
          </a:p>
          <a:p>
            <a:pPr marL="720000" lvl="2" indent="0">
              <a:buNone/>
            </a:pPr>
            <a:r>
              <a:rPr lang="en-GB" dirty="0"/>
              <a:t>found that matches the data very well</a:t>
            </a:r>
          </a:p>
          <a:p>
            <a:pPr lvl="1"/>
            <a:r>
              <a:rPr lang="en-GB" dirty="0"/>
              <a:t>does not generalize to new data</a:t>
            </a:r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360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6E45A-4F5B-4A20-8609-63452CF72274}"/>
                  </a:ext>
                </a:extLst>
              </p:cNvPr>
              <p:cNvSpPr txBox="1"/>
              <p:nvPr/>
            </p:nvSpPr>
            <p:spPr>
              <a:xfrm>
                <a:off x="903436" y="5033871"/>
                <a:ext cx="2799869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𝑅𝑒𝑎𝑙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𝑤𝑜𝑟𝑙𝑑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=4+3∗ 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nl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6E45A-4F5B-4A20-8609-63452CF72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6" y="5033871"/>
                <a:ext cx="2799869" cy="276999"/>
              </a:xfrm>
              <a:prstGeom prst="rect">
                <a:avLst/>
              </a:prstGeom>
              <a:blipFill>
                <a:blip r:embed="rId3"/>
                <a:stretch>
                  <a:fillRect l="-1525" r="-436" b="-200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C91EB0-D254-40FA-8975-64B174BFF6B8}"/>
                  </a:ext>
                </a:extLst>
              </p:cNvPr>
              <p:cNvSpPr txBox="1"/>
              <p:nvPr/>
            </p:nvSpPr>
            <p:spPr>
              <a:xfrm>
                <a:off x="903436" y="5647936"/>
                <a:ext cx="3692806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 6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7 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</m:e>
                      </m:d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C91EB0-D254-40FA-8975-64B174BF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6" y="5647936"/>
                <a:ext cx="3692806" cy="276999"/>
              </a:xfrm>
              <a:prstGeom prst="rect">
                <a:avLst/>
              </a:prstGeom>
              <a:blipFill>
                <a:blip r:embed="rId4"/>
                <a:stretch>
                  <a:fillRect l="-990" b="-3695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BAB5EC-6C93-47A0-9F72-19CBEE4C7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952" y="1386000"/>
            <a:ext cx="5472000" cy="5472000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1FA9C39-7E88-41B7-A97F-0045D794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807628"/>
            <a:ext cx="10080000" cy="540000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6E0F197-58B4-4DD6-8730-ADEDBCF99F5B}"/>
              </a:ext>
            </a:extLst>
          </p:cNvPr>
          <p:cNvCxnSpPr>
            <a:cxnSpLocks/>
          </p:cNvCxnSpPr>
          <p:nvPr/>
        </p:nvCxnSpPr>
        <p:spPr>
          <a:xfrm>
            <a:off x="3216547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183DF05-3F37-4F29-9C4D-7E959DA7575A}"/>
              </a:ext>
            </a:extLst>
          </p:cNvPr>
          <p:cNvCxnSpPr>
            <a:cxnSpLocks/>
          </p:cNvCxnSpPr>
          <p:nvPr/>
        </p:nvCxnSpPr>
        <p:spPr>
          <a:xfrm>
            <a:off x="8009264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86E3AF-A0D1-43C5-B171-326BB5DDFE1E}"/>
              </a:ext>
            </a:extLst>
          </p:cNvPr>
          <p:cNvCxnSpPr>
            <a:cxnSpLocks/>
          </p:cNvCxnSpPr>
          <p:nvPr/>
        </p:nvCxnSpPr>
        <p:spPr>
          <a:xfrm>
            <a:off x="5746695" y="1082998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CBE3EE-F413-4A52-B3DB-40D49756469D}"/>
                  </a:ext>
                </a:extLst>
              </p:cNvPr>
              <p:cNvSpPr txBox="1"/>
              <p:nvPr/>
            </p:nvSpPr>
            <p:spPr>
              <a:xfrm>
                <a:off x="903436" y="5985002"/>
                <a:ext cx="4192686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nl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CBE3EE-F413-4A52-B3DB-40D497564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6" y="5985002"/>
                <a:ext cx="4192686" cy="276999"/>
              </a:xfrm>
              <a:prstGeom prst="rect">
                <a:avLst/>
              </a:prstGeom>
              <a:blipFill>
                <a:blip r:embed="rId6"/>
                <a:stretch>
                  <a:fillRect l="-727" r="-145" b="-200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15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Overfitting</a:t>
            </a:r>
          </a:p>
          <a:p>
            <a:pPr lvl="1"/>
            <a:r>
              <a:rPr lang="en-GB" dirty="0"/>
              <a:t>Model is to complex</a:t>
            </a:r>
          </a:p>
          <a:p>
            <a:pPr lvl="1"/>
            <a:r>
              <a:rPr lang="en-GB" dirty="0"/>
              <a:t>Complex model = many parameters =</a:t>
            </a:r>
          </a:p>
          <a:p>
            <a:pPr marL="720000" lvl="2" indent="0">
              <a:buNone/>
            </a:pPr>
            <a:r>
              <a:rPr lang="en-GB" dirty="0"/>
              <a:t> many </a:t>
            </a:r>
            <a:r>
              <a:rPr lang="en-GB" b="1" dirty="0"/>
              <a:t>degrees of freedom</a:t>
            </a:r>
            <a:r>
              <a:rPr lang="en-GB" dirty="0"/>
              <a:t>!</a:t>
            </a:r>
          </a:p>
          <a:p>
            <a:pPr lvl="1"/>
            <a:r>
              <a:rPr lang="en-GB" dirty="0"/>
              <a:t>For any given dataset, a model can be</a:t>
            </a:r>
          </a:p>
          <a:p>
            <a:pPr marL="720000" lvl="2" indent="0">
              <a:buNone/>
            </a:pPr>
            <a:r>
              <a:rPr lang="en-GB" dirty="0"/>
              <a:t>found that matches the data very well</a:t>
            </a:r>
          </a:p>
          <a:p>
            <a:pPr lvl="1"/>
            <a:r>
              <a:rPr lang="en-GB" dirty="0"/>
              <a:t>does not generalize to new data</a:t>
            </a:r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360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6E45A-4F5B-4A20-8609-63452CF72274}"/>
                  </a:ext>
                </a:extLst>
              </p:cNvPr>
              <p:cNvSpPr txBox="1"/>
              <p:nvPr/>
            </p:nvSpPr>
            <p:spPr>
              <a:xfrm>
                <a:off x="903436" y="5033871"/>
                <a:ext cx="2799869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𝑅𝑒𝑎𝑙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𝑤𝑜𝑟𝑙𝑑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=4+3∗ 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nl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6E45A-4F5B-4A20-8609-63452CF72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6" y="5033871"/>
                <a:ext cx="2799869" cy="276999"/>
              </a:xfrm>
              <a:prstGeom prst="rect">
                <a:avLst/>
              </a:prstGeom>
              <a:blipFill>
                <a:blip r:embed="rId3"/>
                <a:stretch>
                  <a:fillRect l="-1525" r="-436" b="-200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C91EB0-D254-40FA-8975-64B174BFF6B8}"/>
                  </a:ext>
                </a:extLst>
              </p:cNvPr>
              <p:cNvSpPr txBox="1"/>
              <p:nvPr/>
            </p:nvSpPr>
            <p:spPr>
              <a:xfrm>
                <a:off x="903436" y="5647936"/>
                <a:ext cx="3674339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 6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(7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𝑝𝑎𝑟𝑎𝑚𝑒𝑡𝑒𝑟𝑠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b="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C91EB0-D254-40FA-8975-64B174BF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6" y="5647936"/>
                <a:ext cx="3674339" cy="270652"/>
              </a:xfrm>
              <a:prstGeom prst="rect">
                <a:avLst/>
              </a:prstGeom>
              <a:blipFill>
                <a:blip r:embed="rId4"/>
                <a:stretch>
                  <a:fillRect l="-1327" r="-1990" b="-3777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C8892AB1-6605-4226-9B82-E69D92AE3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0" y="1386000"/>
            <a:ext cx="5472000" cy="5472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3ED0C79-6323-41B4-8C06-6565ED60EF05}"/>
              </a:ext>
            </a:extLst>
          </p:cNvPr>
          <p:cNvSpPr txBox="1">
            <a:spLocks/>
          </p:cNvSpPr>
          <p:nvPr/>
        </p:nvSpPr>
        <p:spPr>
          <a:xfrm>
            <a:off x="1043999" y="819000"/>
            <a:ext cx="1008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EC6B38D-9614-47DF-8000-19C8D3BD5C15}"/>
              </a:ext>
            </a:extLst>
          </p:cNvPr>
          <p:cNvCxnSpPr>
            <a:cxnSpLocks/>
          </p:cNvCxnSpPr>
          <p:nvPr/>
        </p:nvCxnSpPr>
        <p:spPr>
          <a:xfrm>
            <a:off x="3216547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4919B1-5E8C-4369-ADF3-5762D9C9E24F}"/>
              </a:ext>
            </a:extLst>
          </p:cNvPr>
          <p:cNvCxnSpPr>
            <a:cxnSpLocks/>
          </p:cNvCxnSpPr>
          <p:nvPr/>
        </p:nvCxnSpPr>
        <p:spPr>
          <a:xfrm>
            <a:off x="8009264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BCF3D6-EB1C-4C11-AE0D-FBE7959BBAEC}"/>
              </a:ext>
            </a:extLst>
          </p:cNvPr>
          <p:cNvCxnSpPr>
            <a:cxnSpLocks/>
          </p:cNvCxnSpPr>
          <p:nvPr/>
        </p:nvCxnSpPr>
        <p:spPr>
          <a:xfrm>
            <a:off x="5746695" y="1082998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90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Overfitting</a:t>
            </a:r>
          </a:p>
          <a:p>
            <a:pPr lvl="1"/>
            <a:r>
              <a:rPr lang="en-GB" dirty="0"/>
              <a:t>Model is to complex</a:t>
            </a:r>
          </a:p>
          <a:p>
            <a:pPr lvl="1"/>
            <a:r>
              <a:rPr lang="en-GB" dirty="0"/>
              <a:t>Complex model = many parameters =</a:t>
            </a:r>
          </a:p>
          <a:p>
            <a:pPr marL="720000" lvl="2" indent="0">
              <a:buNone/>
            </a:pPr>
            <a:r>
              <a:rPr lang="en-GB" dirty="0"/>
              <a:t> many </a:t>
            </a:r>
            <a:r>
              <a:rPr lang="en-GB" b="1" dirty="0"/>
              <a:t>degrees of freedom</a:t>
            </a:r>
            <a:r>
              <a:rPr lang="en-GB" dirty="0"/>
              <a:t>!</a:t>
            </a:r>
          </a:p>
          <a:p>
            <a:pPr lvl="1"/>
            <a:r>
              <a:rPr lang="en-GB" dirty="0"/>
              <a:t>For any given dataset, a complex </a:t>
            </a:r>
          </a:p>
          <a:p>
            <a:pPr marL="360000" lvl="1" indent="0">
              <a:buNone/>
            </a:pPr>
            <a:r>
              <a:rPr lang="en-GB" dirty="0"/>
              <a:t>      model can be found that matches the </a:t>
            </a:r>
          </a:p>
          <a:p>
            <a:pPr marL="360000" lvl="1" indent="0">
              <a:buNone/>
            </a:pPr>
            <a:r>
              <a:rPr lang="en-GB" dirty="0"/>
              <a:t>      training data very well</a:t>
            </a:r>
          </a:p>
          <a:p>
            <a:pPr lvl="1"/>
            <a:r>
              <a:rPr lang="en-GB" dirty="0"/>
              <a:t>does not generalize to new data</a:t>
            </a:r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360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6E45A-4F5B-4A20-8609-63452CF72274}"/>
                  </a:ext>
                </a:extLst>
              </p:cNvPr>
              <p:cNvSpPr txBox="1"/>
              <p:nvPr/>
            </p:nvSpPr>
            <p:spPr>
              <a:xfrm>
                <a:off x="903436" y="5033871"/>
                <a:ext cx="2799869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𝑅𝑒𝑎𝑙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𝑤𝑜𝑟𝑙𝑑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=4+3∗ 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nl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6E45A-4F5B-4A20-8609-63452CF72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6" y="5033871"/>
                <a:ext cx="2799869" cy="276999"/>
              </a:xfrm>
              <a:prstGeom prst="rect">
                <a:avLst/>
              </a:prstGeom>
              <a:blipFill>
                <a:blip r:embed="rId3"/>
                <a:stretch>
                  <a:fillRect l="-1525" r="-436" b="-200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C91EB0-D254-40FA-8975-64B174BFF6B8}"/>
                  </a:ext>
                </a:extLst>
              </p:cNvPr>
              <p:cNvSpPr txBox="1"/>
              <p:nvPr/>
            </p:nvSpPr>
            <p:spPr>
              <a:xfrm>
                <a:off x="903436" y="5647936"/>
                <a:ext cx="3674339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 6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(7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𝑝𝑎𝑟𝑎𝑚𝑒𝑡𝑒𝑟𝑠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b="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C91EB0-D254-40FA-8975-64B174BF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6" y="5647936"/>
                <a:ext cx="3674339" cy="270652"/>
              </a:xfrm>
              <a:prstGeom prst="rect">
                <a:avLst/>
              </a:prstGeom>
              <a:blipFill>
                <a:blip r:embed="rId4"/>
                <a:stretch>
                  <a:fillRect l="-1327" r="-1990" b="-3777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2F2500C9-684F-439D-AC81-5F7C91CF3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58" y="1329558"/>
            <a:ext cx="5528441" cy="552844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8C13488-B3B3-4421-8F68-F17A9A73B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810154"/>
            <a:ext cx="10080000" cy="540000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47A937-1588-41C1-9E56-D8B1CF34BF4D}"/>
              </a:ext>
            </a:extLst>
          </p:cNvPr>
          <p:cNvCxnSpPr>
            <a:cxnSpLocks/>
          </p:cNvCxnSpPr>
          <p:nvPr/>
        </p:nvCxnSpPr>
        <p:spPr>
          <a:xfrm>
            <a:off x="3216547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37B1F3-4304-4DEB-B72A-960DA0EB86CD}"/>
              </a:ext>
            </a:extLst>
          </p:cNvPr>
          <p:cNvCxnSpPr>
            <a:cxnSpLocks/>
          </p:cNvCxnSpPr>
          <p:nvPr/>
        </p:nvCxnSpPr>
        <p:spPr>
          <a:xfrm>
            <a:off x="8009264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BB5D55-BB16-4F1E-84B9-C1962247CF26}"/>
              </a:ext>
            </a:extLst>
          </p:cNvPr>
          <p:cNvCxnSpPr>
            <a:cxnSpLocks/>
          </p:cNvCxnSpPr>
          <p:nvPr/>
        </p:nvCxnSpPr>
        <p:spPr>
          <a:xfrm>
            <a:off x="5746695" y="1082998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6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Overfitting</a:t>
            </a:r>
          </a:p>
          <a:p>
            <a:pPr lvl="1"/>
            <a:r>
              <a:rPr lang="en-GB" dirty="0"/>
              <a:t>Model is to complex</a:t>
            </a:r>
          </a:p>
          <a:p>
            <a:pPr lvl="1"/>
            <a:r>
              <a:rPr lang="en-GB" dirty="0"/>
              <a:t>Complex model = many parameters =</a:t>
            </a:r>
          </a:p>
          <a:p>
            <a:pPr marL="720000" lvl="2" indent="0">
              <a:buNone/>
            </a:pPr>
            <a:r>
              <a:rPr lang="en-GB" dirty="0"/>
              <a:t> many </a:t>
            </a:r>
            <a:r>
              <a:rPr lang="en-GB" b="1" dirty="0"/>
              <a:t>degrees of freedom</a:t>
            </a:r>
            <a:r>
              <a:rPr lang="en-GB" dirty="0"/>
              <a:t>!</a:t>
            </a:r>
          </a:p>
          <a:p>
            <a:pPr lvl="1"/>
            <a:r>
              <a:rPr lang="en-GB" dirty="0"/>
              <a:t>For any given dataset, a model can be</a:t>
            </a:r>
          </a:p>
          <a:p>
            <a:pPr marL="720000" lvl="2" indent="0">
              <a:buNone/>
            </a:pPr>
            <a:r>
              <a:rPr lang="en-GB" dirty="0"/>
              <a:t>found that matches the data very well</a:t>
            </a:r>
          </a:p>
          <a:p>
            <a:pPr lvl="1"/>
            <a:r>
              <a:rPr lang="en-GB" dirty="0"/>
              <a:t>Does not generalize to new data</a:t>
            </a:r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3600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6E45A-4F5B-4A20-8609-63452CF72274}"/>
                  </a:ext>
                </a:extLst>
              </p:cNvPr>
              <p:cNvSpPr txBox="1"/>
              <p:nvPr/>
            </p:nvSpPr>
            <p:spPr>
              <a:xfrm>
                <a:off x="903436" y="5033871"/>
                <a:ext cx="2799869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𝑅𝑒𝑎𝑙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𝑤𝑜𝑟𝑙𝑑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nl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E6E45A-4F5B-4A20-8609-63452CF72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6" y="5033871"/>
                <a:ext cx="2799869" cy="276999"/>
              </a:xfrm>
              <a:prstGeom prst="rect">
                <a:avLst/>
              </a:prstGeom>
              <a:blipFill>
                <a:blip r:embed="rId2"/>
                <a:stretch>
                  <a:fillRect l="-1525" r="-436" b="-200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C91EB0-D254-40FA-8975-64B174BFF6B8}"/>
                  </a:ext>
                </a:extLst>
              </p:cNvPr>
              <p:cNvSpPr txBox="1"/>
              <p:nvPr/>
            </p:nvSpPr>
            <p:spPr>
              <a:xfrm>
                <a:off x="903436" y="5647936"/>
                <a:ext cx="3674339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𝑝𝑎𝑟𝑎𝑚𝑒𝑡𝑒𝑟𝑠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b="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C91EB0-D254-40FA-8975-64B174BF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36" y="5647936"/>
                <a:ext cx="3674339" cy="270652"/>
              </a:xfrm>
              <a:prstGeom prst="rect">
                <a:avLst/>
              </a:prstGeom>
              <a:blipFill>
                <a:blip r:embed="rId3"/>
                <a:stretch>
                  <a:fillRect l="-1327" r="-1990" b="-3777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9CB8340-2ABB-4F38-80C5-5A2632013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58" y="1329558"/>
            <a:ext cx="5528441" cy="552844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0F40D70-241F-456D-B254-45279C74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846000"/>
            <a:ext cx="10080000" cy="540000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226B5E-5DA9-47D3-8696-B1C10EA80D47}"/>
              </a:ext>
            </a:extLst>
          </p:cNvPr>
          <p:cNvCxnSpPr>
            <a:cxnSpLocks/>
          </p:cNvCxnSpPr>
          <p:nvPr/>
        </p:nvCxnSpPr>
        <p:spPr>
          <a:xfrm>
            <a:off x="3153779" y="1116000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91D7E8-9A56-4291-B1A3-F07251D0B81C}"/>
              </a:ext>
            </a:extLst>
          </p:cNvPr>
          <p:cNvCxnSpPr>
            <a:cxnSpLocks/>
          </p:cNvCxnSpPr>
          <p:nvPr/>
        </p:nvCxnSpPr>
        <p:spPr>
          <a:xfrm>
            <a:off x="7994825" y="1116000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2741F7-D72C-4397-8874-4E889ECDFB3F}"/>
              </a:ext>
            </a:extLst>
          </p:cNvPr>
          <p:cNvCxnSpPr>
            <a:cxnSpLocks/>
          </p:cNvCxnSpPr>
          <p:nvPr/>
        </p:nvCxnSpPr>
        <p:spPr>
          <a:xfrm>
            <a:off x="5695306" y="1116000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3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sources of (test) error:</a:t>
            </a:r>
          </a:p>
          <a:p>
            <a:pPr lvl="1"/>
            <a:r>
              <a:rPr lang="en-GB" dirty="0"/>
              <a:t>Bias</a:t>
            </a:r>
          </a:p>
          <a:p>
            <a:pPr lvl="1"/>
            <a:r>
              <a:rPr lang="en-GB" dirty="0"/>
              <a:t>Variance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03D49C-1F06-493B-9406-E57A31B6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810154"/>
            <a:ext cx="10080000" cy="540000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BFCF17-847B-482B-96CE-362BB5C6031B}"/>
              </a:ext>
            </a:extLst>
          </p:cNvPr>
          <p:cNvCxnSpPr>
            <a:cxnSpLocks/>
          </p:cNvCxnSpPr>
          <p:nvPr/>
        </p:nvCxnSpPr>
        <p:spPr>
          <a:xfrm>
            <a:off x="3216547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9C3218-FB44-40C2-B3B6-CDE702C46C2B}"/>
              </a:ext>
            </a:extLst>
          </p:cNvPr>
          <p:cNvCxnSpPr>
            <a:cxnSpLocks/>
          </p:cNvCxnSpPr>
          <p:nvPr/>
        </p:nvCxnSpPr>
        <p:spPr>
          <a:xfrm>
            <a:off x="8009264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EA29EE-3A39-4D5C-8668-ABE0CF79792C}"/>
              </a:ext>
            </a:extLst>
          </p:cNvPr>
          <p:cNvCxnSpPr>
            <a:cxnSpLocks/>
          </p:cNvCxnSpPr>
          <p:nvPr/>
        </p:nvCxnSpPr>
        <p:spPr>
          <a:xfrm>
            <a:off x="5746695" y="1082998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390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2C86FC9-DC93-44B3-8E22-7B65CDDD5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331" y="1098331"/>
            <a:ext cx="5759669" cy="57596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Bias</a:t>
            </a:r>
          </a:p>
          <a:p>
            <a:pPr lvl="1"/>
            <a:r>
              <a:rPr lang="en-GB" dirty="0"/>
              <a:t>“error from erroneous </a:t>
            </a:r>
          </a:p>
          <a:p>
            <a:pPr marL="360000" lvl="1" indent="0">
              <a:buNone/>
            </a:pPr>
            <a:r>
              <a:rPr lang="en-GB" dirty="0"/>
              <a:t>      assumption in the learning algorithm”</a:t>
            </a:r>
          </a:p>
          <a:p>
            <a:pPr lvl="1"/>
            <a:r>
              <a:rPr lang="en-GB" dirty="0"/>
              <a:t>Causes algorithm to miss the relevant</a:t>
            </a:r>
          </a:p>
          <a:p>
            <a:pPr marL="720000" lvl="2" indent="0">
              <a:buNone/>
            </a:pPr>
            <a:r>
              <a:rPr lang="en-GB" dirty="0"/>
              <a:t>relations between input and output</a:t>
            </a:r>
          </a:p>
          <a:p>
            <a:pPr lvl="1"/>
            <a:r>
              <a:rPr lang="en-GB" dirty="0"/>
              <a:t>Typical for </a:t>
            </a:r>
            <a:r>
              <a:rPr lang="en-GB" b="1" u="sng" dirty="0"/>
              <a:t>underfitting</a:t>
            </a:r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03D49C-1F06-493B-9406-E57A31B6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810154"/>
            <a:ext cx="10080000" cy="540000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BFCF17-847B-482B-96CE-362BB5C6031B}"/>
              </a:ext>
            </a:extLst>
          </p:cNvPr>
          <p:cNvCxnSpPr>
            <a:cxnSpLocks/>
          </p:cNvCxnSpPr>
          <p:nvPr/>
        </p:nvCxnSpPr>
        <p:spPr>
          <a:xfrm>
            <a:off x="3216547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9C3218-FB44-40C2-B3B6-CDE702C46C2B}"/>
              </a:ext>
            </a:extLst>
          </p:cNvPr>
          <p:cNvCxnSpPr>
            <a:cxnSpLocks/>
          </p:cNvCxnSpPr>
          <p:nvPr/>
        </p:nvCxnSpPr>
        <p:spPr>
          <a:xfrm>
            <a:off x="8009264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EA29EE-3A39-4D5C-8668-ABE0CF79792C}"/>
              </a:ext>
            </a:extLst>
          </p:cNvPr>
          <p:cNvCxnSpPr>
            <a:cxnSpLocks/>
          </p:cNvCxnSpPr>
          <p:nvPr/>
        </p:nvCxnSpPr>
        <p:spPr>
          <a:xfrm>
            <a:off x="5746695" y="1082998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55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Variance</a:t>
            </a:r>
          </a:p>
          <a:p>
            <a:pPr lvl="1"/>
            <a:r>
              <a:rPr lang="en-GB" dirty="0"/>
              <a:t>“error from sensitivity to small fluctuations</a:t>
            </a:r>
          </a:p>
          <a:p>
            <a:pPr marL="720000" lvl="2" indent="0">
              <a:buNone/>
            </a:pPr>
            <a:r>
              <a:rPr lang="en-GB" dirty="0"/>
              <a:t>in the training set”</a:t>
            </a:r>
          </a:p>
          <a:p>
            <a:pPr lvl="1"/>
            <a:r>
              <a:rPr lang="en-GB" dirty="0"/>
              <a:t>Modelling random noise instead of</a:t>
            </a:r>
          </a:p>
          <a:p>
            <a:pPr marL="720000" lvl="2" indent="0">
              <a:buNone/>
            </a:pPr>
            <a:r>
              <a:rPr lang="en-GB" dirty="0"/>
              <a:t>true relationship</a:t>
            </a:r>
          </a:p>
          <a:p>
            <a:pPr lvl="1"/>
            <a:r>
              <a:rPr lang="en-GB" dirty="0"/>
              <a:t>Typical for </a:t>
            </a:r>
            <a:r>
              <a:rPr lang="en-GB" b="1" u="sng" dirty="0"/>
              <a:t>overfitting</a:t>
            </a:r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r>
              <a:rPr lang="en-GB" dirty="0"/>
              <a:t>in regression: </a:t>
            </a:r>
            <a:r>
              <a:rPr lang="en-GB" b="1" dirty="0"/>
              <a:t>high weights!</a:t>
            </a:r>
          </a:p>
          <a:p>
            <a:pPr marL="720000" lvl="2" indent="0">
              <a:buNone/>
            </a:pPr>
            <a:r>
              <a:rPr lang="en-GB" dirty="0"/>
              <a:t>Strong influence of individual features</a:t>
            </a:r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03D49C-1F06-493B-9406-E57A31B6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810154"/>
            <a:ext cx="10080000" cy="540000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BFCF17-847B-482B-96CE-362BB5C6031B}"/>
              </a:ext>
            </a:extLst>
          </p:cNvPr>
          <p:cNvCxnSpPr>
            <a:cxnSpLocks/>
          </p:cNvCxnSpPr>
          <p:nvPr/>
        </p:nvCxnSpPr>
        <p:spPr>
          <a:xfrm>
            <a:off x="3216547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9C3218-FB44-40C2-B3B6-CDE702C46C2B}"/>
              </a:ext>
            </a:extLst>
          </p:cNvPr>
          <p:cNvCxnSpPr>
            <a:cxnSpLocks/>
          </p:cNvCxnSpPr>
          <p:nvPr/>
        </p:nvCxnSpPr>
        <p:spPr>
          <a:xfrm>
            <a:off x="8009264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EA29EE-3A39-4D5C-8668-ABE0CF79792C}"/>
              </a:ext>
            </a:extLst>
          </p:cNvPr>
          <p:cNvCxnSpPr>
            <a:cxnSpLocks/>
          </p:cNvCxnSpPr>
          <p:nvPr/>
        </p:nvCxnSpPr>
        <p:spPr>
          <a:xfrm>
            <a:off x="5746695" y="1082998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1910F717-9F08-42DB-A306-51B5B8F33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0" y="1386000"/>
            <a:ext cx="5472000" cy="54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ADFB7-62AD-4513-B061-F97BE9F58182}"/>
                  </a:ext>
                </a:extLst>
              </p:cNvPr>
              <p:cNvSpPr txBox="1"/>
              <p:nvPr/>
            </p:nvSpPr>
            <p:spPr>
              <a:xfrm>
                <a:off x="1785657" y="5333500"/>
                <a:ext cx="4192686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nl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ADFB7-62AD-4513-B061-F97BE9F58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57" y="5333500"/>
                <a:ext cx="4192686" cy="276999"/>
              </a:xfrm>
              <a:prstGeom prst="rect">
                <a:avLst/>
              </a:prstGeom>
              <a:blipFill>
                <a:blip r:embed="rId4"/>
                <a:stretch>
                  <a:fillRect l="-872" r="-145" b="-2000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43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03D49C-1F06-493B-9406-E57A31B6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810154"/>
            <a:ext cx="10080000" cy="540000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BFCF17-847B-482B-96CE-362BB5C6031B}"/>
              </a:ext>
            </a:extLst>
          </p:cNvPr>
          <p:cNvCxnSpPr>
            <a:cxnSpLocks/>
          </p:cNvCxnSpPr>
          <p:nvPr/>
        </p:nvCxnSpPr>
        <p:spPr>
          <a:xfrm>
            <a:off x="3216547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9C3218-FB44-40C2-B3B6-CDE702C46C2B}"/>
              </a:ext>
            </a:extLst>
          </p:cNvPr>
          <p:cNvCxnSpPr>
            <a:cxnSpLocks/>
          </p:cNvCxnSpPr>
          <p:nvPr/>
        </p:nvCxnSpPr>
        <p:spPr>
          <a:xfrm>
            <a:off x="8009264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EA29EE-3A39-4D5C-8668-ABE0CF79792C}"/>
              </a:ext>
            </a:extLst>
          </p:cNvPr>
          <p:cNvCxnSpPr>
            <a:cxnSpLocks/>
          </p:cNvCxnSpPr>
          <p:nvPr/>
        </p:nvCxnSpPr>
        <p:spPr>
          <a:xfrm>
            <a:off x="5746695" y="1082998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1910F717-9F08-42DB-A306-51B5B8F33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0" y="1386000"/>
            <a:ext cx="5472000" cy="54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ADFB7-62AD-4513-B061-F97BE9F58182}"/>
                  </a:ext>
                </a:extLst>
              </p:cNvPr>
              <p:cNvSpPr txBox="1"/>
              <p:nvPr/>
            </p:nvSpPr>
            <p:spPr>
              <a:xfrm>
                <a:off x="1055688" y="1836154"/>
                <a:ext cx="4192686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nl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ADFB7-62AD-4513-B061-F97BE9F58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836154"/>
                <a:ext cx="4192686" cy="276999"/>
              </a:xfrm>
              <a:prstGeom prst="rect">
                <a:avLst/>
              </a:prstGeom>
              <a:blipFill>
                <a:blip r:embed="rId4"/>
                <a:stretch>
                  <a:fillRect l="-727" r="-145" b="-1739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AE7BBD-E428-45A5-8A6E-52808680F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82183"/>
              </p:ext>
            </p:extLst>
          </p:nvPr>
        </p:nvGraphicFramePr>
        <p:xfrm>
          <a:off x="1068001" y="2824060"/>
          <a:ext cx="3306106" cy="2595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53053">
                  <a:extLst>
                    <a:ext uri="{9D8B030D-6E8A-4147-A177-3AD203B41FA5}">
                      <a16:colId xmlns:a16="http://schemas.microsoft.com/office/drawing/2014/main" val="4163830990"/>
                    </a:ext>
                  </a:extLst>
                </a:gridCol>
                <a:gridCol w="1653053">
                  <a:extLst>
                    <a:ext uri="{9D8B030D-6E8A-4147-A177-3AD203B41FA5}">
                      <a16:colId xmlns:a16="http://schemas.microsoft.com/office/drawing/2014/main" val="4225400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Weight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678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-1,478 e 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3,164 e +02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97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-3,591 e 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2,277 e -04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47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-7,658 e -08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9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1,066 e 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38728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F7FB8F4-55F1-48A3-8724-E9CA496AF4F7}"/>
              </a:ext>
            </a:extLst>
          </p:cNvPr>
          <p:cNvSpPr/>
          <p:nvPr/>
        </p:nvSpPr>
        <p:spPr>
          <a:xfrm>
            <a:off x="777766" y="3216166"/>
            <a:ext cx="3846786" cy="725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745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03D49C-1F06-493B-9406-E57A31B6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810154"/>
            <a:ext cx="10080000" cy="540000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BFCF17-847B-482B-96CE-362BB5C6031B}"/>
              </a:ext>
            </a:extLst>
          </p:cNvPr>
          <p:cNvCxnSpPr>
            <a:cxnSpLocks/>
          </p:cNvCxnSpPr>
          <p:nvPr/>
        </p:nvCxnSpPr>
        <p:spPr>
          <a:xfrm>
            <a:off x="3216547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9C3218-FB44-40C2-B3B6-CDE702C46C2B}"/>
              </a:ext>
            </a:extLst>
          </p:cNvPr>
          <p:cNvCxnSpPr>
            <a:cxnSpLocks/>
          </p:cNvCxnSpPr>
          <p:nvPr/>
        </p:nvCxnSpPr>
        <p:spPr>
          <a:xfrm>
            <a:off x="8009264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EA29EE-3A39-4D5C-8668-ABE0CF79792C}"/>
              </a:ext>
            </a:extLst>
          </p:cNvPr>
          <p:cNvCxnSpPr>
            <a:cxnSpLocks/>
          </p:cNvCxnSpPr>
          <p:nvPr/>
        </p:nvCxnSpPr>
        <p:spPr>
          <a:xfrm>
            <a:off x="5746695" y="1082998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ADFB7-62AD-4513-B061-F97BE9F58182}"/>
                  </a:ext>
                </a:extLst>
              </p:cNvPr>
              <p:cNvSpPr txBox="1"/>
              <p:nvPr/>
            </p:nvSpPr>
            <p:spPr>
              <a:xfrm>
                <a:off x="1055688" y="1836154"/>
                <a:ext cx="4192686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nl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ADFB7-62AD-4513-B061-F97BE9F58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836154"/>
                <a:ext cx="4192686" cy="276999"/>
              </a:xfrm>
              <a:prstGeom prst="rect">
                <a:avLst/>
              </a:prstGeom>
              <a:blipFill>
                <a:blip r:embed="rId3"/>
                <a:stretch>
                  <a:fillRect l="-727" r="-145" b="-1739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AE7BBD-E428-45A5-8A6E-52808680F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57485"/>
              </p:ext>
            </p:extLst>
          </p:nvPr>
        </p:nvGraphicFramePr>
        <p:xfrm>
          <a:off x="1068001" y="2824060"/>
          <a:ext cx="3306106" cy="2595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53053">
                  <a:extLst>
                    <a:ext uri="{9D8B030D-6E8A-4147-A177-3AD203B41FA5}">
                      <a16:colId xmlns:a16="http://schemas.microsoft.com/office/drawing/2014/main" val="4163830990"/>
                    </a:ext>
                  </a:extLst>
                </a:gridCol>
                <a:gridCol w="1653053">
                  <a:extLst>
                    <a:ext uri="{9D8B030D-6E8A-4147-A177-3AD203B41FA5}">
                      <a16:colId xmlns:a16="http://schemas.microsoft.com/office/drawing/2014/main" val="4225400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Weight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678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-1,409 e +00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2,337 e -03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97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-1,200 e -06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5,996 e 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47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1,099 e -13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9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-2,135 e -17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38728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F7FB8F4-55F1-48A3-8724-E9CA496AF4F7}"/>
              </a:ext>
            </a:extLst>
          </p:cNvPr>
          <p:cNvSpPr/>
          <p:nvPr/>
        </p:nvSpPr>
        <p:spPr>
          <a:xfrm>
            <a:off x="777766" y="3216166"/>
            <a:ext cx="3846786" cy="725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3" name="Picture 1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7B85D57-C671-4750-B49C-43FDFA992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0" y="1386000"/>
            <a:ext cx="5472000" cy="54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4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D8C8CA20-E7C6-42E2-AE68-49199899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78" y="1045778"/>
            <a:ext cx="5812221" cy="58122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Variance</a:t>
            </a:r>
          </a:p>
          <a:p>
            <a:pPr lvl="1"/>
            <a:r>
              <a:rPr lang="en-GB" dirty="0"/>
              <a:t>“error from sensitivity to small fluctuations</a:t>
            </a:r>
          </a:p>
          <a:p>
            <a:pPr marL="720000" lvl="2" indent="0">
              <a:buNone/>
            </a:pPr>
            <a:r>
              <a:rPr lang="en-GB" dirty="0"/>
              <a:t>in the training set”</a:t>
            </a:r>
          </a:p>
          <a:p>
            <a:pPr lvl="1"/>
            <a:r>
              <a:rPr lang="en-GB" dirty="0"/>
              <a:t>Modelling random noise instead of</a:t>
            </a:r>
          </a:p>
          <a:p>
            <a:pPr marL="720000" lvl="2" indent="0">
              <a:buNone/>
            </a:pPr>
            <a:r>
              <a:rPr lang="en-GB" dirty="0"/>
              <a:t>true relationship</a:t>
            </a:r>
          </a:p>
          <a:p>
            <a:pPr lvl="1"/>
            <a:r>
              <a:rPr lang="en-GB" dirty="0"/>
              <a:t>Typical for </a:t>
            </a:r>
            <a:r>
              <a:rPr lang="en-GB" b="1" u="sng" dirty="0"/>
              <a:t>overfitting</a:t>
            </a:r>
          </a:p>
          <a:p>
            <a:pPr lvl="1"/>
            <a:endParaRPr lang="en-GB" b="1" u="sng" dirty="0"/>
          </a:p>
          <a:p>
            <a:pPr lvl="1"/>
            <a:endParaRPr lang="en-GB" b="1" u="sng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" name="Picture 15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396C3BA4-CC52-4F42-9924-38718DFA1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08" y="1051251"/>
            <a:ext cx="5812222" cy="58122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03D49C-1F06-493B-9406-E57A31B6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810154"/>
            <a:ext cx="10080000" cy="540000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BFCF17-847B-482B-96CE-362BB5C6031B}"/>
              </a:ext>
            </a:extLst>
          </p:cNvPr>
          <p:cNvCxnSpPr>
            <a:cxnSpLocks/>
          </p:cNvCxnSpPr>
          <p:nvPr/>
        </p:nvCxnSpPr>
        <p:spPr>
          <a:xfrm>
            <a:off x="3216547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9C3218-FB44-40C2-B3B6-CDE702C46C2B}"/>
              </a:ext>
            </a:extLst>
          </p:cNvPr>
          <p:cNvCxnSpPr>
            <a:cxnSpLocks/>
          </p:cNvCxnSpPr>
          <p:nvPr/>
        </p:nvCxnSpPr>
        <p:spPr>
          <a:xfrm>
            <a:off x="8009264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EA29EE-3A39-4D5C-8668-ABE0CF79792C}"/>
              </a:ext>
            </a:extLst>
          </p:cNvPr>
          <p:cNvCxnSpPr>
            <a:cxnSpLocks/>
          </p:cNvCxnSpPr>
          <p:nvPr/>
        </p:nvCxnSpPr>
        <p:spPr>
          <a:xfrm>
            <a:off x="5746695" y="1082998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13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EEDF-DF8F-4116-875F-2313F7E2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Day 1</a:t>
            </a:r>
          </a:p>
          <a:p>
            <a:pPr lvl="1"/>
            <a:r>
              <a:rPr lang="en-GB" dirty="0"/>
              <a:t>introduction</a:t>
            </a:r>
          </a:p>
          <a:p>
            <a:pPr lvl="2"/>
            <a:r>
              <a:rPr lang="en-GB" dirty="0"/>
              <a:t>What is ML</a:t>
            </a:r>
          </a:p>
          <a:p>
            <a:pPr lvl="2"/>
            <a:r>
              <a:rPr lang="en-GB" dirty="0"/>
              <a:t>Python and </a:t>
            </a:r>
            <a:r>
              <a:rPr lang="en-GB" dirty="0" err="1"/>
              <a:t>Numpy</a:t>
            </a:r>
            <a:endParaRPr lang="en-GB" dirty="0"/>
          </a:p>
          <a:p>
            <a:pPr lvl="2"/>
            <a:r>
              <a:rPr lang="en-GB" dirty="0" err="1"/>
              <a:t>Jupyter</a:t>
            </a:r>
            <a:r>
              <a:rPr lang="en-GB" dirty="0"/>
              <a:t> notebooks</a:t>
            </a:r>
          </a:p>
          <a:p>
            <a:pPr lvl="1"/>
            <a:r>
              <a:rPr lang="en-GB" dirty="0"/>
              <a:t>linear regression</a:t>
            </a:r>
          </a:p>
          <a:p>
            <a:pPr lvl="2"/>
            <a:r>
              <a:rPr lang="en-GB" dirty="0"/>
              <a:t>what is linear regression</a:t>
            </a:r>
          </a:p>
          <a:p>
            <a:pPr lvl="2"/>
            <a:r>
              <a:rPr lang="en-GB" dirty="0"/>
              <a:t>train/test split</a:t>
            </a:r>
          </a:p>
          <a:p>
            <a:pPr lvl="2"/>
            <a:r>
              <a:rPr lang="en-GB" dirty="0"/>
              <a:t>loss function</a:t>
            </a:r>
          </a:p>
          <a:p>
            <a:pPr lvl="2"/>
            <a:r>
              <a:rPr lang="en-GB" dirty="0"/>
              <a:t>gradient descent and learning rate</a:t>
            </a:r>
          </a:p>
          <a:p>
            <a:pPr lvl="1"/>
            <a:r>
              <a:rPr lang="en-GB" dirty="0"/>
              <a:t>Hands-on linear regression (</a:t>
            </a:r>
            <a:r>
              <a:rPr lang="en-GB" dirty="0" err="1"/>
              <a:t>Jupyter</a:t>
            </a:r>
            <a:r>
              <a:rPr lang="en-GB" dirty="0"/>
              <a:t> notebook)</a:t>
            </a:r>
            <a:br>
              <a:rPr lang="en-GB" dirty="0"/>
            </a:br>
            <a:endParaRPr lang="en-GB" dirty="0"/>
          </a:p>
          <a:p>
            <a:pPr marL="360000" lvl="1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254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id="{05363387-B66F-4E14-B642-A78B6CB74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0" y="1386000"/>
            <a:ext cx="5472000" cy="5472000"/>
          </a:xfrm>
          <a:prstGeom prst="rect">
            <a:avLst/>
          </a:prstGeom>
        </p:spPr>
      </p:pic>
      <p:pic>
        <p:nvPicPr>
          <p:cNvPr id="17" name="Picture 16" descr="A close up of a map&#10;&#10;Description generated with high confidence">
            <a:extLst>
              <a:ext uri="{FF2B5EF4-FFF2-40B4-BE49-F238E27FC236}">
                <a16:creationId xmlns:a16="http://schemas.microsoft.com/office/drawing/2014/main" id="{6CCA035D-A913-4CA0-AF2C-9761894E8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0" y="1386000"/>
            <a:ext cx="5472000" cy="547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Variance</a:t>
            </a:r>
          </a:p>
          <a:p>
            <a:pPr lvl="1"/>
            <a:r>
              <a:rPr lang="en-GB" dirty="0"/>
              <a:t>“error from sensitivity to small fluctuations</a:t>
            </a:r>
          </a:p>
          <a:p>
            <a:pPr marL="720000" lvl="2" indent="0">
              <a:buNone/>
            </a:pPr>
            <a:r>
              <a:rPr lang="en-GB" dirty="0"/>
              <a:t>in the training set”</a:t>
            </a:r>
          </a:p>
          <a:p>
            <a:pPr lvl="1"/>
            <a:r>
              <a:rPr lang="en-GB" dirty="0"/>
              <a:t>Modelling random noise instead of</a:t>
            </a:r>
          </a:p>
          <a:p>
            <a:pPr marL="720000" lvl="2" indent="0">
              <a:buNone/>
            </a:pPr>
            <a:r>
              <a:rPr lang="en-GB" dirty="0"/>
              <a:t>true relationship</a:t>
            </a:r>
          </a:p>
          <a:p>
            <a:pPr lvl="1"/>
            <a:r>
              <a:rPr lang="en-GB" dirty="0"/>
              <a:t>Typical for </a:t>
            </a:r>
            <a:r>
              <a:rPr lang="en-GB" b="1" u="sng" dirty="0"/>
              <a:t>overfitting</a:t>
            </a:r>
          </a:p>
          <a:p>
            <a:pPr lvl="1"/>
            <a:endParaRPr lang="en-GB" b="1" u="sng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03D49C-1F06-493B-9406-E57A31B6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810154"/>
            <a:ext cx="10080000" cy="540000"/>
          </a:xfrm>
        </p:spPr>
        <p:txBody>
          <a:bodyPr/>
          <a:lstStyle/>
          <a:p>
            <a:r>
              <a:rPr lang="en-GB" sz="2000" dirty="0">
                <a:solidFill>
                  <a:srgbClr val="FF0000"/>
                </a:solidFill>
              </a:rPr>
              <a:t>Model complexity</a:t>
            </a:r>
            <a:r>
              <a:rPr lang="en-GB" sz="2000" dirty="0"/>
              <a:t>            </a:t>
            </a:r>
            <a:r>
              <a:rPr lang="en-GB" sz="2000" dirty="0">
                <a:solidFill>
                  <a:srgbClr val="FF0000"/>
                </a:solidFill>
              </a:rPr>
              <a:t>Underfit, overfit           bias, variance          amount of data</a:t>
            </a:r>
            <a:endParaRPr lang="en-GB" sz="2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BFCF17-847B-482B-96CE-362BB5C6031B}"/>
              </a:ext>
            </a:extLst>
          </p:cNvPr>
          <p:cNvCxnSpPr>
            <a:cxnSpLocks/>
          </p:cNvCxnSpPr>
          <p:nvPr/>
        </p:nvCxnSpPr>
        <p:spPr>
          <a:xfrm>
            <a:off x="3216547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9C3218-FB44-40C2-B3B6-CDE702C46C2B}"/>
              </a:ext>
            </a:extLst>
          </p:cNvPr>
          <p:cNvCxnSpPr>
            <a:cxnSpLocks/>
          </p:cNvCxnSpPr>
          <p:nvPr/>
        </p:nvCxnSpPr>
        <p:spPr>
          <a:xfrm>
            <a:off x="8009264" y="1080154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EA29EE-3A39-4D5C-8668-ABE0CF79792C}"/>
              </a:ext>
            </a:extLst>
          </p:cNvPr>
          <p:cNvCxnSpPr>
            <a:cxnSpLocks/>
          </p:cNvCxnSpPr>
          <p:nvPr/>
        </p:nvCxnSpPr>
        <p:spPr>
          <a:xfrm>
            <a:off x="5746695" y="1082998"/>
            <a:ext cx="54952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16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EEDF-DF8F-4116-875F-2313F7E2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 – variance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233" y="1861490"/>
            <a:ext cx="10080000" cy="3600000"/>
          </a:xfrm>
        </p:spPr>
        <p:txBody>
          <a:bodyPr/>
          <a:lstStyle/>
          <a:p>
            <a:r>
              <a:rPr lang="en-GB" dirty="0"/>
              <a:t>error = bias + variance</a:t>
            </a:r>
          </a:p>
          <a:p>
            <a:r>
              <a:rPr lang="en-GB" dirty="0"/>
              <a:t>for a given dataset...</a:t>
            </a:r>
          </a:p>
          <a:p>
            <a:pPr lvl="1"/>
            <a:r>
              <a:rPr lang="en-GB" dirty="0"/>
              <a:t>high complexity = low bias, high variance</a:t>
            </a:r>
          </a:p>
          <a:p>
            <a:pPr lvl="1"/>
            <a:r>
              <a:rPr lang="en-GB" dirty="0"/>
              <a:t>low complexity = high bias, </a:t>
            </a:r>
            <a:r>
              <a:rPr lang="en-GB" sz="2000" dirty="0"/>
              <a:t>low variance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3B4D103-3827-42F6-A38B-50D1C35F0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99" y="1548753"/>
            <a:ext cx="7911477" cy="4968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EB4DC7-170A-4269-BB5F-BD17BC33AEEC}"/>
              </a:ext>
            </a:extLst>
          </p:cNvPr>
          <p:cNvSpPr txBox="1"/>
          <p:nvPr/>
        </p:nvSpPr>
        <p:spPr>
          <a:xfrm>
            <a:off x="6201104" y="6148214"/>
            <a:ext cx="268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̴  # parameters</a:t>
            </a:r>
          </a:p>
        </p:txBody>
      </p:sp>
    </p:spTree>
    <p:extLst>
      <p:ext uri="{BB962C8B-B14F-4D97-AF65-F5344CB8AC3E}">
        <p14:creationId xmlns:p14="http://schemas.microsoft.com/office/powerpoint/2010/main" val="17183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99F9A-569C-43DF-BF5A-E76887D7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Generalizing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new data... </a:t>
            </a:r>
          </a:p>
        </p:txBody>
      </p:sp>
      <p:pic>
        <p:nvPicPr>
          <p:cNvPr id="6" name="Content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BE3EAA7A-D203-4FC7-98CD-ECF63180A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99" y="1332000"/>
            <a:ext cx="5526000" cy="5526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6B1827-7365-43A6-A8A7-8F967D5CB1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D791EC77-DFF2-4DC1-B264-EFA9A3043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99" y="1332000"/>
            <a:ext cx="5526000" cy="5526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B27978E-973B-4A49-ADD1-A50F6CAC63DF}"/>
              </a:ext>
            </a:extLst>
          </p:cNvPr>
          <p:cNvSpPr txBox="1">
            <a:spLocks/>
          </p:cNvSpPr>
          <p:nvPr/>
        </p:nvSpPr>
        <p:spPr>
          <a:xfrm>
            <a:off x="6866730" y="1629000"/>
            <a:ext cx="4558015" cy="36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0000" indent="-36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36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Split your dataset into a </a:t>
            </a:r>
            <a:r>
              <a:rPr lang="en-GB" b="1" u="sng" dirty="0"/>
              <a:t>training set </a:t>
            </a:r>
            <a:r>
              <a:rPr lang="en-GB" dirty="0"/>
              <a:t>and a </a:t>
            </a:r>
            <a:r>
              <a:rPr lang="en-GB" b="1" u="sng" dirty="0"/>
              <a:t>testing set</a:t>
            </a:r>
          </a:p>
          <a:p>
            <a:endParaRPr lang="en-GB" dirty="0"/>
          </a:p>
          <a:p>
            <a:r>
              <a:rPr lang="en-GB" dirty="0"/>
              <a:t>train set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fit the model</a:t>
            </a:r>
          </a:p>
          <a:p>
            <a:r>
              <a:rPr lang="en-GB" dirty="0"/>
              <a:t>test set </a:t>
            </a:r>
            <a:r>
              <a:rPr lang="en-GB" dirty="0">
                <a:sym typeface="Wingdings" panose="05000000000000000000" pitchFamily="2" charset="2"/>
              </a:rPr>
              <a:t> evaluate accuracy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/>
          </a:p>
          <a:p>
            <a:pPr lvl="1"/>
            <a:endParaRPr lang="en-GB" b="1" u="sng" dirty="0"/>
          </a:p>
          <a:p>
            <a:pPr marL="720000" lvl="2" indent="0">
              <a:buFont typeface="Wingdings" panose="05000000000000000000" pitchFamily="2" charset="2"/>
              <a:buNone/>
            </a:pPr>
            <a:endParaRPr lang="en-GB" dirty="0"/>
          </a:p>
          <a:p>
            <a:pPr marL="720000" lvl="2" indent="0">
              <a:buFont typeface="Wingdings" panose="05000000000000000000" pitchFamily="2" charset="2"/>
              <a:buNone/>
            </a:pPr>
            <a:endParaRPr lang="en-GB" dirty="0"/>
          </a:p>
          <a:p>
            <a:pPr marL="720000" lvl="2" indent="0">
              <a:buFont typeface="Wingdings" panose="05000000000000000000" pitchFamily="2" charset="2"/>
              <a:buNone/>
            </a:pPr>
            <a:endParaRPr lang="en-GB" dirty="0"/>
          </a:p>
          <a:p>
            <a:pPr marL="720000" lvl="2" indent="0">
              <a:buFont typeface="Wingdings" panose="05000000000000000000" pitchFamily="2" charset="2"/>
              <a:buNone/>
            </a:pPr>
            <a:endParaRPr lang="en-GB" dirty="0"/>
          </a:p>
          <a:p>
            <a:pPr marL="720000" lvl="2" indent="0">
              <a:buFont typeface="Wingdings" panose="05000000000000000000" pitchFamily="2" charset="2"/>
              <a:buNone/>
            </a:pPr>
            <a:endParaRPr lang="en-GB" dirty="0"/>
          </a:p>
          <a:p>
            <a:pPr marL="720000" lvl="2" indent="0">
              <a:buFont typeface="Wingdings" panose="05000000000000000000" pitchFamily="2" charset="2"/>
              <a:buNone/>
            </a:pPr>
            <a:endParaRPr lang="en-GB" dirty="0"/>
          </a:p>
          <a:p>
            <a:pPr lvl="1"/>
            <a:endParaRPr lang="en-GB" dirty="0"/>
          </a:p>
          <a:p>
            <a:pPr marL="720000" lvl="2" indent="0">
              <a:buFont typeface="Wingdings" panose="05000000000000000000" pitchFamily="2" charset="2"/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Font typeface="Wingdings" panose="05000000000000000000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628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Content Placeholder 26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18CE9117-DBA7-4F12-9114-4C3E74F30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38" y="182562"/>
            <a:ext cx="6693484" cy="66934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CC0D8-B607-4244-9319-32BB1821B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E9FCE4E-761C-4B77-A82D-CE864970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15F6F-8BDB-4D07-85AC-2F13EAA01CD2}"/>
              </a:ext>
            </a:extLst>
          </p:cNvPr>
          <p:cNvSpPr txBox="1"/>
          <p:nvPr/>
        </p:nvSpPr>
        <p:spPr>
          <a:xfrm>
            <a:off x="6385035" y="3093404"/>
            <a:ext cx="110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overfit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03FF4-AD5A-4415-84B9-C339B7B9236F}"/>
              </a:ext>
            </a:extLst>
          </p:cNvPr>
          <p:cNvSpPr txBox="1"/>
          <p:nvPr/>
        </p:nvSpPr>
        <p:spPr>
          <a:xfrm>
            <a:off x="5192111" y="3059668"/>
            <a:ext cx="110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underfit</a:t>
            </a:r>
            <a:endParaRPr lang="nl-B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EA7849-9BC2-47B4-9476-C71F7D41FDB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6295701" y="1838331"/>
            <a:ext cx="641128" cy="11128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1CCE59-4119-46CF-9CBC-41E12A55074D}"/>
              </a:ext>
            </a:extLst>
          </p:cNvPr>
          <p:cNvSpPr txBox="1"/>
          <p:nvPr/>
        </p:nvSpPr>
        <p:spPr>
          <a:xfrm>
            <a:off x="6252911" y="1468999"/>
            <a:ext cx="136783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l-BE" b="1" dirty="0" err="1">
                <a:solidFill>
                  <a:srgbClr val="FF0000"/>
                </a:solidFill>
              </a:rPr>
              <a:t>sweet</a:t>
            </a:r>
            <a:r>
              <a:rPr lang="nl-BE" b="1" dirty="0">
                <a:solidFill>
                  <a:srgbClr val="FF0000"/>
                </a:solidFill>
              </a:rPr>
              <a:t> spot</a:t>
            </a:r>
          </a:p>
        </p:txBody>
      </p:sp>
    </p:spTree>
    <p:extLst>
      <p:ext uri="{BB962C8B-B14F-4D97-AF65-F5344CB8AC3E}">
        <p14:creationId xmlns:p14="http://schemas.microsoft.com/office/powerpoint/2010/main" val="335379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C770-1383-4F71-B9FA-44895F61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Regularization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8429A-E9A7-4B31-B797-A401AB1D6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 </a:t>
            </a:r>
            <a:r>
              <a:rPr lang="nl-BE" dirty="0" err="1"/>
              <a:t>powerful</a:t>
            </a:r>
            <a:r>
              <a:rPr lang="nl-BE" dirty="0"/>
              <a:t> way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avoid</a:t>
            </a:r>
            <a:r>
              <a:rPr lang="nl-BE" dirty="0"/>
              <a:t> </a:t>
            </a:r>
            <a:r>
              <a:rPr lang="nl-BE" dirty="0" err="1"/>
              <a:t>overfitting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CC0D8-B607-4244-9319-32BB1821B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640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720000" lvl="2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1910F717-9F08-42DB-A306-51B5B8F33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0" y="1386000"/>
            <a:ext cx="5472000" cy="54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ADFB7-62AD-4513-B061-F97BE9F58182}"/>
                  </a:ext>
                </a:extLst>
              </p:cNvPr>
              <p:cNvSpPr txBox="1"/>
              <p:nvPr/>
            </p:nvSpPr>
            <p:spPr>
              <a:xfrm>
                <a:off x="1055688" y="1836154"/>
                <a:ext cx="4192686" cy="27699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nl-B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FADFB7-62AD-4513-B061-F97BE9F58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836154"/>
                <a:ext cx="4192686" cy="276999"/>
              </a:xfrm>
              <a:prstGeom prst="rect">
                <a:avLst/>
              </a:prstGeom>
              <a:blipFill>
                <a:blip r:embed="rId4"/>
                <a:stretch>
                  <a:fillRect l="-727" r="-145" b="-1739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AE7BBD-E428-45A5-8A6E-52808680F1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68001" y="2824060"/>
          <a:ext cx="3306106" cy="2595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53053">
                  <a:extLst>
                    <a:ext uri="{9D8B030D-6E8A-4147-A177-3AD203B41FA5}">
                      <a16:colId xmlns:a16="http://schemas.microsoft.com/office/drawing/2014/main" val="4163830990"/>
                    </a:ext>
                  </a:extLst>
                </a:gridCol>
                <a:gridCol w="1653053">
                  <a:extLst>
                    <a:ext uri="{9D8B030D-6E8A-4147-A177-3AD203B41FA5}">
                      <a16:colId xmlns:a16="http://schemas.microsoft.com/office/drawing/2014/main" val="4225400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Weight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678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-1,478 e +05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9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3,164 e +02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97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-3,591 e 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1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2,277 e -04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474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-7,658 e -08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94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1,066 e -11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387283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1F7FB8F4-55F1-48A3-8724-E9CA496AF4F7}"/>
              </a:ext>
            </a:extLst>
          </p:cNvPr>
          <p:cNvSpPr/>
          <p:nvPr/>
        </p:nvSpPr>
        <p:spPr>
          <a:xfrm>
            <a:off x="777766" y="3216166"/>
            <a:ext cx="3846786" cy="725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85BC07C-A54E-4CA0-9835-B7B9BF320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99" y="733141"/>
            <a:ext cx="10080000" cy="598858"/>
          </a:xfrm>
        </p:spPr>
        <p:txBody>
          <a:bodyPr/>
          <a:lstStyle/>
          <a:p>
            <a:r>
              <a:rPr lang="nl-BE" dirty="0" err="1"/>
              <a:t>Regularization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1879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C770-1383-4F71-B9FA-44895F61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CC0D8-B607-4244-9319-32BB1821B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992522C-25D9-40AD-B3FF-5F40F9B204C2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1056481" y="1840132"/>
                <a:ext cx="10079038" cy="351698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:endParaRPr lang="nl-BE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nl-B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nl-BE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nl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B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nl-BE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nl-BE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nl-BE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  <m:sup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nl-B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nl-BE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B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e>
                      <m:sup>
                        <m:r>
                          <a:rPr lang="nl-B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…+(</m:t>
                    </m:r>
                    <m:sSup>
                      <m:sSupPr>
                        <m:ctrlPr>
                          <a:rPr lang="nl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B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nl-B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nl-BE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nl-B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nl-B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B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nl-B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nl-BE" b="0" i="0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nl-B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)²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nl-BE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nl-B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𝑌𝑖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)² (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𝑅𝑆𝑆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nl-BE" dirty="0">
                    <a:solidFill>
                      <a:schemeClr val="tx1"/>
                    </a:solidFill>
                  </a:rPr>
                  <a:t>  </a:t>
                </a:r>
              </a:p>
              <a:p>
                <a:endParaRPr lang="nl-BE" dirty="0">
                  <a:solidFill>
                    <a:srgbClr val="FF0000"/>
                  </a:solidFill>
                </a:endParaRPr>
              </a:p>
              <a:p>
                <a:endParaRPr lang="nl-BE" b="0" dirty="0"/>
              </a:p>
              <a:p>
                <a:endParaRPr lang="nl-BE" b="0" baseline="-25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992522C-25D9-40AD-B3FF-5F40F9B204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6481" y="1840132"/>
                <a:ext cx="10079038" cy="3516988"/>
              </a:xfrm>
              <a:prstGeom prst="rect">
                <a:avLst/>
              </a:prstGeom>
              <a:blipFill>
                <a:blip r:embed="rId3"/>
                <a:stretch>
                  <a:fillRect l="-145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E39370-4F3C-4DA6-95BA-2B7285878B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000" y="1840132"/>
                <a:ext cx="10080000" cy="33638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60000" indent="-36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BE" dirty="0"/>
                  <a:t>Without </a:t>
                </a:r>
                <a:r>
                  <a:rPr lang="nl-BE" dirty="0" err="1"/>
                  <a:t>regularization</a:t>
                </a:r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endParaRPr lang="nl-BE" dirty="0"/>
              </a:p>
              <a:p>
                <a:r>
                  <a:rPr lang="nl-BE" dirty="0" err="1"/>
                  <a:t>With</a:t>
                </a:r>
                <a:r>
                  <a:rPr lang="nl-BE" dirty="0"/>
                  <a:t> L2-regularization</a:t>
                </a:r>
                <a:endParaRPr lang="nl-BE" i="1" dirty="0">
                  <a:latin typeface="Cambria Math" panose="02040503050406030204" pitchFamily="18" charset="0"/>
                </a:endParaRPr>
              </a:p>
              <a:p>
                <a:endParaRPr lang="nl-B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brk m:alnAt="23"/>
                            </m:rPr>
                            <a:rPr lang="nl-B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𝑌𝑖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)²+</m:t>
                          </m:r>
                          <m:r>
                            <m:rPr>
                              <m:nor/>
                            </m:rPr>
                            <a:rPr lang="el-GR" smtClean="0">
                              <a:solidFill>
                                <a:srgbClr val="FF0000"/>
                              </a:solidFill>
                            </a:rPr>
                            <m:t>λ</m:t>
                          </m:r>
                          <m:nary>
                            <m:naryPr>
                              <m:chr m:val="∑"/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nl-BE" b="0" i="1" baseline="-25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nary>
                        </m:e>
                      </m:nary>
                      <m:r>
                        <a:rPr lang="nl-BE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²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E39370-4F3C-4DA6-95BA-2B7285878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00" y="1840132"/>
                <a:ext cx="10080000" cy="3363889"/>
              </a:xfrm>
              <a:prstGeom prst="rect">
                <a:avLst/>
              </a:prstGeom>
              <a:blipFill>
                <a:blip r:embed="rId4"/>
                <a:stretch>
                  <a:fillRect l="-423" t="-906" b="-2029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E59939-1760-4221-83D0-0E3899F85673}"/>
              </a:ext>
            </a:extLst>
          </p:cNvPr>
          <p:cNvSpPr txBox="1"/>
          <p:nvPr/>
        </p:nvSpPr>
        <p:spPr>
          <a:xfrm>
            <a:off x="5195031" y="3160387"/>
            <a:ext cx="4466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Note: </a:t>
            </a:r>
            <a:r>
              <a:rPr lang="nl-BE" dirty="0" err="1"/>
              <a:t>often</a:t>
            </a:r>
            <a:r>
              <a:rPr lang="nl-BE" dirty="0"/>
              <a:t>, </a:t>
            </a:r>
            <a:r>
              <a:rPr lang="nl-BE" dirty="0" err="1"/>
              <a:t>the</a:t>
            </a:r>
            <a:r>
              <a:rPr lang="nl-BE" dirty="0"/>
              <a:t> RSS is </a:t>
            </a:r>
            <a:r>
              <a:rPr lang="nl-BE" dirty="0" err="1"/>
              <a:t>normalized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>
                <a:solidFill>
                  <a:srgbClr val="FF0000"/>
                </a:solidFill>
              </a:rPr>
              <a:t>Root </a:t>
            </a:r>
            <a:r>
              <a:rPr lang="nl-BE" dirty="0" err="1">
                <a:solidFill>
                  <a:srgbClr val="FF0000"/>
                </a:solidFill>
              </a:rPr>
              <a:t>Mean</a:t>
            </a:r>
            <a:r>
              <a:rPr lang="nl-BE" dirty="0">
                <a:solidFill>
                  <a:srgbClr val="FF0000"/>
                </a:solidFill>
              </a:rPr>
              <a:t> </a:t>
            </a:r>
            <a:r>
              <a:rPr lang="nl-BE" dirty="0" err="1">
                <a:solidFill>
                  <a:srgbClr val="FF0000"/>
                </a:solidFill>
              </a:rPr>
              <a:t>Squared</a:t>
            </a:r>
            <a:r>
              <a:rPr lang="nl-BE" dirty="0">
                <a:solidFill>
                  <a:srgbClr val="FF0000"/>
                </a:solidFill>
              </a:rPr>
              <a:t> Error (RMSE)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533137-F039-42B6-AE10-5985BB4785C4}"/>
                  </a:ext>
                </a:extLst>
              </p:cNvPr>
              <p:cNvSpPr/>
              <p:nvPr/>
            </p:nvSpPr>
            <p:spPr>
              <a:xfrm>
                <a:off x="9661928" y="3028204"/>
                <a:ext cx="1738873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𝑅𝑆𝑆</m:t>
                              </m:r>
                            </m:num>
                            <m:den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533137-F039-42B6-AE10-5985BB478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1928" y="3028204"/>
                <a:ext cx="1738873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37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C770-1383-4F71-B9FA-44895F61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CC0D8-B607-4244-9319-32BB1821B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E39370-4F3C-4DA6-95BA-2B7285878B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000" y="1872001"/>
                <a:ext cx="10080000" cy="3332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60000" indent="-36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BE" dirty="0"/>
                  <a:t>L2 – </a:t>
                </a:r>
                <a:r>
                  <a:rPr lang="nl-BE" dirty="0" err="1"/>
                  <a:t>regularization</a:t>
                </a:r>
                <a:r>
                  <a:rPr lang="nl-BE" dirty="0"/>
                  <a:t> (</a:t>
                </a:r>
                <a:r>
                  <a:rPr lang="nl-BE" dirty="0" err="1"/>
                  <a:t>ridge</a:t>
                </a:r>
                <a:r>
                  <a:rPr lang="nl-BE" dirty="0"/>
                  <a:t> </a:t>
                </a:r>
                <a:r>
                  <a:rPr lang="nl-BE" dirty="0" err="1"/>
                  <a:t>regression</a:t>
                </a:r>
                <a:r>
                  <a:rPr lang="nl-BE" dirty="0"/>
                  <a:t>)</a:t>
                </a:r>
                <a:endParaRPr lang="nl-BE" i="1" dirty="0">
                  <a:latin typeface="Cambria Math" panose="02040503050406030204" pitchFamily="18" charset="0"/>
                </a:endParaRPr>
              </a:p>
              <a:p>
                <a:endParaRPr lang="nl-B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nl-B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nl-BE" i="1" baseline="-250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nl-BE" i="1" baseline="-250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smtClean="0">
                              <a:solidFill>
                                <a:srgbClr val="FF0000"/>
                              </a:solidFill>
                            </a:rPr>
                            <m:t>λ</m:t>
                          </m:r>
                          <m:nary>
                            <m:naryPr>
                              <m:chr m:val="∑"/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nl-BE" b="0" i="1" baseline="-25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pPr lvl="1"/>
                <a:r>
                  <a:rPr lang="nl-BE" dirty="0" err="1"/>
                  <a:t>When</a:t>
                </a:r>
                <a:r>
                  <a:rPr lang="nl-BE" dirty="0"/>
                  <a:t> </a:t>
                </a:r>
                <a:r>
                  <a:rPr lang="nl-BE" dirty="0" err="1"/>
                  <a:t>heights</a:t>
                </a:r>
                <a:r>
                  <a:rPr lang="nl-BE" dirty="0"/>
                  <a:t> are </a:t>
                </a:r>
                <a:r>
                  <a:rPr lang="nl-BE" dirty="0" err="1"/>
                  <a:t>higher</a:t>
                </a:r>
                <a:r>
                  <a:rPr lang="nl-BE" dirty="0"/>
                  <a:t>, </a:t>
                </a:r>
                <a:r>
                  <a:rPr lang="nl-BE" dirty="0" err="1"/>
                  <a:t>the</a:t>
                </a:r>
                <a:r>
                  <a:rPr lang="nl-BE" dirty="0"/>
                  <a:t> </a:t>
                </a:r>
                <a:r>
                  <a:rPr lang="nl-BE" dirty="0" err="1"/>
                  <a:t>loss</a:t>
                </a:r>
                <a:r>
                  <a:rPr lang="nl-BE" dirty="0"/>
                  <a:t> is </a:t>
                </a:r>
                <a:r>
                  <a:rPr lang="nl-BE" dirty="0" err="1"/>
                  <a:t>higher</a:t>
                </a:r>
                <a:endParaRPr lang="nl-BE" dirty="0"/>
              </a:p>
              <a:p>
                <a:pPr lvl="1"/>
                <a:r>
                  <a:rPr lang="nl-BE" dirty="0"/>
                  <a:t>Incentive </a:t>
                </a:r>
                <a:r>
                  <a:rPr lang="nl-BE" dirty="0" err="1"/>
                  <a:t>for</a:t>
                </a:r>
                <a:r>
                  <a:rPr lang="nl-BE" dirty="0"/>
                  <a:t> </a:t>
                </a:r>
                <a:r>
                  <a:rPr lang="nl-BE" dirty="0" err="1"/>
                  <a:t>lower</a:t>
                </a:r>
                <a:r>
                  <a:rPr lang="nl-BE" dirty="0"/>
                  <a:t> </a:t>
                </a:r>
                <a:r>
                  <a:rPr lang="nl-BE" dirty="0" err="1"/>
                  <a:t>weights</a:t>
                </a:r>
                <a:r>
                  <a:rPr lang="nl-BE" dirty="0"/>
                  <a:t> </a:t>
                </a:r>
                <a:r>
                  <a:rPr lang="nl-BE" dirty="0" err="1"/>
                  <a:t>when</a:t>
                </a:r>
                <a:r>
                  <a:rPr lang="nl-BE" dirty="0"/>
                  <a:t> </a:t>
                </a:r>
                <a:r>
                  <a:rPr lang="nl-BE" dirty="0" err="1"/>
                  <a:t>minimizing</a:t>
                </a:r>
                <a:r>
                  <a:rPr lang="nl-BE" dirty="0"/>
                  <a:t> L</a:t>
                </a:r>
              </a:p>
              <a:p>
                <a:pPr lvl="1"/>
                <a:r>
                  <a:rPr lang="nl-BE" dirty="0" err="1"/>
                  <a:t>lambda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nl-BE" dirty="0"/>
                  <a:t> = </a:t>
                </a:r>
                <a:r>
                  <a:rPr lang="nl-BE" u="sng" dirty="0"/>
                  <a:t>hyperparameter</a:t>
                </a:r>
              </a:p>
              <a:p>
                <a:pPr marL="0" indent="0">
                  <a:buNone/>
                </a:pPr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E39370-4F3C-4DA6-95BA-2B7285878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00" y="1872001"/>
                <a:ext cx="10080000" cy="3332020"/>
              </a:xfrm>
              <a:prstGeom prst="rect">
                <a:avLst/>
              </a:prstGeom>
              <a:blipFill>
                <a:blip r:embed="rId2"/>
                <a:stretch>
                  <a:fillRect l="-423" t="-91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370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C770-1383-4F71-B9FA-44895F61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CC0D8-B607-4244-9319-32BB1821B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E39370-4F3C-4DA6-95BA-2B7285878B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000" y="1872001"/>
                <a:ext cx="10080000" cy="3332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60000" indent="-36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BE" dirty="0"/>
                  <a:t>L1 – </a:t>
                </a:r>
                <a:r>
                  <a:rPr lang="nl-BE" dirty="0" err="1"/>
                  <a:t>regularization</a:t>
                </a:r>
                <a:r>
                  <a:rPr lang="nl-BE" dirty="0"/>
                  <a:t> (lasso </a:t>
                </a:r>
                <a:r>
                  <a:rPr lang="nl-BE" dirty="0" err="1"/>
                  <a:t>regression</a:t>
                </a:r>
                <a:r>
                  <a:rPr lang="nl-BE" dirty="0"/>
                  <a:t>)</a:t>
                </a:r>
                <a:endParaRPr lang="nl-BE" i="1" dirty="0">
                  <a:latin typeface="Cambria Math" panose="02040503050406030204" pitchFamily="18" charset="0"/>
                </a:endParaRPr>
              </a:p>
              <a:p>
                <a:endParaRPr lang="nl-B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nl-B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nl-BE" i="1" baseline="-250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nl-BE" i="1" baseline="-250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smtClean="0">
                              <a:solidFill>
                                <a:srgbClr val="FF0000"/>
                              </a:solidFill>
                            </a:rPr>
                            <m:t>λ</m:t>
                          </m:r>
                          <m:nary>
                            <m:naryPr>
                              <m:chr m:val="∑"/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𝑤𝑖</m:t>
                              </m:r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  <a:p>
                <a:pPr lvl="1"/>
                <a:r>
                  <a:rPr lang="nl-BE" dirty="0" err="1"/>
                  <a:t>Less</a:t>
                </a:r>
                <a:r>
                  <a:rPr lang="nl-BE" dirty="0"/>
                  <a:t> common</a:t>
                </a:r>
              </a:p>
              <a:p>
                <a:pPr lvl="1"/>
                <a:r>
                  <a:rPr lang="nl-BE" dirty="0" err="1"/>
                  <a:t>Results</a:t>
                </a:r>
                <a:r>
                  <a:rPr lang="nl-BE" dirty="0"/>
                  <a:t> in “</a:t>
                </a:r>
                <a:r>
                  <a:rPr lang="nl-BE" dirty="0" err="1"/>
                  <a:t>sparse</a:t>
                </a:r>
                <a:r>
                  <a:rPr lang="nl-BE" dirty="0"/>
                  <a:t>” </a:t>
                </a:r>
                <a:r>
                  <a:rPr lang="nl-BE" dirty="0" err="1"/>
                  <a:t>weights</a:t>
                </a:r>
                <a:r>
                  <a:rPr lang="nl-BE" dirty="0"/>
                  <a:t>: </a:t>
                </a:r>
                <a:r>
                  <a:rPr lang="nl-BE" dirty="0" err="1"/>
                  <a:t>for</a:t>
                </a:r>
                <a:r>
                  <a:rPr lang="nl-BE" dirty="0"/>
                  <a:t> high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nl-BE" dirty="0"/>
                  <a:t> </a:t>
                </a:r>
                <a:r>
                  <a:rPr lang="nl-BE" dirty="0" err="1"/>
                  <a:t>many</a:t>
                </a:r>
                <a:r>
                  <a:rPr lang="nl-BE" dirty="0"/>
                  <a:t> </a:t>
                </a:r>
                <a:r>
                  <a:rPr lang="nl-BE" dirty="0" err="1"/>
                  <a:t>weights</a:t>
                </a:r>
                <a:r>
                  <a:rPr lang="nl-BE" dirty="0"/>
                  <a:t> </a:t>
                </a:r>
                <a:r>
                  <a:rPr lang="nl-BE" dirty="0" err="1"/>
                  <a:t>become</a:t>
                </a:r>
                <a:r>
                  <a:rPr lang="nl-BE" dirty="0"/>
                  <a:t> zero (without </a:t>
                </a:r>
                <a:r>
                  <a:rPr lang="nl-BE" dirty="0" err="1"/>
                  <a:t>proof</a:t>
                </a:r>
                <a:r>
                  <a:rPr lang="nl-BE" dirty="0"/>
                  <a:t>) </a:t>
                </a: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E39370-4F3C-4DA6-95BA-2B7285878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00" y="1872001"/>
                <a:ext cx="10080000" cy="3332020"/>
              </a:xfrm>
              <a:prstGeom prst="rect">
                <a:avLst/>
              </a:prstGeom>
              <a:blipFill>
                <a:blip r:embed="rId2"/>
                <a:stretch>
                  <a:fillRect l="-423" t="-91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591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C770-1383-4F71-B9FA-44895F61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CC0D8-B607-4244-9319-32BB1821B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92522C-25D9-40AD-B3FF-5F40F9B204C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6481" y="1840132"/>
            <a:ext cx="10079038" cy="229806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tx1"/>
                </a:solidFill>
              </a:rPr>
              <a:t>  </a:t>
            </a:r>
          </a:p>
          <a:p>
            <a:endParaRPr lang="nl-BE" dirty="0">
              <a:solidFill>
                <a:srgbClr val="FF0000"/>
              </a:solidFill>
            </a:endParaRPr>
          </a:p>
          <a:p>
            <a:endParaRPr lang="nl-BE" b="0" dirty="0"/>
          </a:p>
          <a:p>
            <a:endParaRPr lang="nl-BE" b="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E39370-4F3C-4DA6-95BA-2B7285878B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000" y="1840132"/>
                <a:ext cx="10080000" cy="33638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60000" indent="-36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BE" dirty="0"/>
                  <a:t>Without </a:t>
                </a:r>
                <a:r>
                  <a:rPr lang="nl-BE" dirty="0" err="1"/>
                  <a:t>regularization</a:t>
                </a:r>
                <a:r>
                  <a:rPr lang="nl-BE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nl-B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nl-B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nl-BE" i="1" baseline="-250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nl-BE" i="1" baseline="-250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l-G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E39370-4F3C-4DA6-95BA-2B7285878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00" y="1840132"/>
                <a:ext cx="10080000" cy="3363888"/>
              </a:xfrm>
              <a:prstGeom prst="rect">
                <a:avLst/>
              </a:prstGeom>
              <a:blipFill>
                <a:blip r:embed="rId2"/>
                <a:stretch>
                  <a:fillRect l="-423" t="-90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AAAEAC8-9993-4861-808F-C866B2B05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1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D4BE-8FDF-4A66-8996-19D2AD66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endParaRPr lang="nl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F6447-1EF7-4977-A9C0-7E9C4ABDC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6855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C770-1383-4F71-B9FA-44895F61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CC0D8-B607-4244-9319-32BB1821B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92522C-25D9-40AD-B3FF-5F40F9B204C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6481" y="1840132"/>
            <a:ext cx="10079038" cy="2298065"/>
          </a:xfrm>
          <a:prstGeom prst="rect">
            <a:avLst/>
          </a:prstGeom>
          <a:noFill/>
          <a:ln w="28575"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chemeClr val="tx1"/>
                </a:solidFill>
              </a:rPr>
              <a:t>  </a:t>
            </a:r>
          </a:p>
          <a:p>
            <a:endParaRPr lang="nl-BE" dirty="0">
              <a:solidFill>
                <a:srgbClr val="FF0000"/>
              </a:solidFill>
            </a:endParaRPr>
          </a:p>
          <a:p>
            <a:endParaRPr lang="nl-BE" b="0" dirty="0"/>
          </a:p>
          <a:p>
            <a:endParaRPr lang="nl-BE" b="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E39370-4F3C-4DA6-95BA-2B7285878B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000" y="1840132"/>
                <a:ext cx="10080000" cy="33638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60000" indent="-36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BE" dirty="0" err="1"/>
                  <a:t>With</a:t>
                </a:r>
                <a:r>
                  <a:rPr lang="nl-BE" dirty="0"/>
                  <a:t>  L2-regularization</a:t>
                </a:r>
                <a:r>
                  <a:rPr lang="nl-BE" i="1" dirty="0">
                    <a:latin typeface="Cambria Math" panose="02040503050406030204" pitchFamily="18" charset="0"/>
                  </a:rPr>
                  <a:t> </a:t>
                </a:r>
              </a:p>
              <a:p>
                <a:endParaRPr lang="nl-B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ctrlPr>
                            <a:rPr lang="nl-B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nl-B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nl-BE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nl-BE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nl-BE" i="1" baseline="-250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nl-BE" i="1" baseline="-250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b="0" i="1" baseline="-250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nl-B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 smtClean="0">
                              <a:solidFill>
                                <a:srgbClr val="FF0000"/>
                              </a:solidFill>
                            </a:rPr>
                            <m:t>λ</m:t>
                          </m:r>
                          <m:nary>
                            <m:naryPr>
                              <m:chr m:val="∑"/>
                              <m:ctrlPr>
                                <a:rPr lang="el-G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nl-BE" b="0" i="1" baseline="-25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5CE39370-4F3C-4DA6-95BA-2B7285878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00" y="1840132"/>
                <a:ext cx="10080000" cy="3363888"/>
              </a:xfrm>
              <a:prstGeom prst="rect">
                <a:avLst/>
              </a:prstGeom>
              <a:blipFill>
                <a:blip r:embed="rId2"/>
                <a:stretch>
                  <a:fillRect l="-423" t="-90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89F2D81-BCE5-450E-B7FE-CA0CA2849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3C93B5-0AAA-4628-B9C2-B3E1E3459CA6}"/>
                  </a:ext>
                </a:extLst>
              </p:cNvPr>
              <p:cNvSpPr/>
              <p:nvPr/>
            </p:nvSpPr>
            <p:spPr>
              <a:xfrm>
                <a:off x="6520791" y="3169431"/>
                <a:ext cx="3422219" cy="878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nl-B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nl-BE" i="1" baseline="-250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nl-BE" i="1" baseline="-250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>
                              <a:solidFill>
                                <a:srgbClr val="FF0000"/>
                              </a:solidFill>
                            </a:rPr>
                            <m:t>λ</m:t>
                          </m:r>
                          <m:nary>
                            <m:naryPr>
                              <m:chr m:val="∑"/>
                              <m:ctrl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nl-BE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3C93B5-0AAA-4628-B9C2-B3E1E3459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91" y="3169431"/>
                <a:ext cx="3422219" cy="878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25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E06D7A85-BC36-4E2E-A7BA-149AB3228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70" y="110776"/>
            <a:ext cx="6854469" cy="6854469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E9FCE4E-761C-4B77-A82D-CE864970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836" y="621604"/>
            <a:ext cx="10080000" cy="540000"/>
          </a:xfrm>
        </p:spPr>
        <p:txBody>
          <a:bodyPr/>
          <a:lstStyle/>
          <a:p>
            <a:r>
              <a:rPr lang="nl-BE" dirty="0" err="1"/>
              <a:t>Hyperparamer</a:t>
            </a:r>
            <a:r>
              <a:rPr lang="nl-BE" dirty="0"/>
              <a:t> </a:t>
            </a:r>
            <a:r>
              <a:rPr lang="nl-BE" dirty="0" err="1"/>
              <a:t>tuning</a:t>
            </a: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15F6F-8BDB-4D07-85AC-2F13EAA01CD2}"/>
              </a:ext>
            </a:extLst>
          </p:cNvPr>
          <p:cNvSpPr txBox="1"/>
          <p:nvPr/>
        </p:nvSpPr>
        <p:spPr>
          <a:xfrm>
            <a:off x="8321236" y="3118945"/>
            <a:ext cx="110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overfit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03FF4-AD5A-4415-84B9-C339B7B9236F}"/>
              </a:ext>
            </a:extLst>
          </p:cNvPr>
          <p:cNvSpPr txBox="1"/>
          <p:nvPr/>
        </p:nvSpPr>
        <p:spPr>
          <a:xfrm>
            <a:off x="7128312" y="3085209"/>
            <a:ext cx="110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underfit</a:t>
            </a:r>
            <a:endParaRPr lang="nl-B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EA7849-9BC2-47B4-9476-C71F7D41FDB9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31903" y="1809836"/>
            <a:ext cx="509004" cy="1166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01CCE59-4119-46CF-9CBC-41E12A55074D}"/>
              </a:ext>
            </a:extLst>
          </p:cNvPr>
          <p:cNvSpPr txBox="1"/>
          <p:nvPr/>
        </p:nvSpPr>
        <p:spPr>
          <a:xfrm>
            <a:off x="8056989" y="1440504"/>
            <a:ext cx="136783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l-BE" b="1" dirty="0" err="1">
                <a:solidFill>
                  <a:srgbClr val="FF0000"/>
                </a:solidFill>
              </a:rPr>
              <a:t>sweet</a:t>
            </a:r>
            <a:r>
              <a:rPr lang="nl-BE" b="1" dirty="0">
                <a:solidFill>
                  <a:srgbClr val="FF0000"/>
                </a:solidFill>
              </a:rPr>
              <a:t> spot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B6B13BC-5E4C-486D-BEAE-E9785DCB30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000" y="1872001"/>
                <a:ext cx="4313442" cy="33320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60000" indent="-3600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2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tx2">
                      <a:lumMod val="50000"/>
                      <a:lumOff val="50000"/>
                    </a:schemeClr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80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80000" indent="-3600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λ</m:t>
                    </m:r>
                  </m:oMath>
                </a14:m>
                <a:r>
                  <a:rPr lang="nl-BE" dirty="0"/>
                  <a:t> = hyperparameter (“</a:t>
                </a:r>
                <a:r>
                  <a:rPr lang="nl-BE" dirty="0" err="1"/>
                  <a:t>choose</a:t>
                </a:r>
                <a:r>
                  <a:rPr lang="nl-BE" dirty="0"/>
                  <a:t>”)</a:t>
                </a:r>
              </a:p>
              <a:p>
                <a:r>
                  <a:rPr lang="nl-BE" dirty="0" err="1"/>
                  <a:t>weights</a:t>
                </a:r>
                <a:r>
                  <a:rPr lang="nl-BE" dirty="0"/>
                  <a:t> </a:t>
                </a:r>
                <a:r>
                  <a:rPr lang="nl-BE" dirty="0" err="1"/>
                  <a:t>w</a:t>
                </a:r>
                <a:r>
                  <a:rPr lang="nl-BE" baseline="-25000" dirty="0" err="1"/>
                  <a:t>i</a:t>
                </a:r>
                <a:r>
                  <a:rPr lang="nl-BE" dirty="0"/>
                  <a:t> = parameters (</a:t>
                </a:r>
                <a:r>
                  <a:rPr lang="nl-BE" dirty="0" err="1"/>
                  <a:t>optimized</a:t>
                </a:r>
                <a:r>
                  <a:rPr lang="nl-BE" dirty="0"/>
                  <a:t> </a:t>
                </a:r>
                <a:r>
                  <a:rPr lang="nl-BE" dirty="0" err="1"/>
                  <a:t>by</a:t>
                </a:r>
                <a:r>
                  <a:rPr lang="nl-BE" dirty="0"/>
                  <a:t> </a:t>
                </a:r>
                <a:r>
                  <a:rPr lang="nl-BE" dirty="0" err="1"/>
                  <a:t>gradient</a:t>
                </a:r>
                <a:r>
                  <a:rPr lang="nl-BE" dirty="0"/>
                  <a:t> </a:t>
                </a:r>
                <a:r>
                  <a:rPr lang="nl-BE" dirty="0" err="1"/>
                  <a:t>descent</a:t>
                </a:r>
                <a:r>
                  <a:rPr lang="nl-BE" dirty="0"/>
                  <a:t>)</a:t>
                </a:r>
              </a:p>
              <a:p>
                <a:endParaRPr lang="nl-BE" dirty="0"/>
              </a:p>
              <a:p>
                <a:r>
                  <a:rPr lang="nl-BE" dirty="0" err="1"/>
                  <a:t>Choosing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mtClean="0">
                        <a:solidFill>
                          <a:schemeClr val="tx1"/>
                        </a:solidFill>
                      </a:rPr>
                      <m:t>λ</m:t>
                    </m:r>
                  </m:oMath>
                </a14:m>
                <a:endParaRPr lang="nl-BE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nl-BE" dirty="0"/>
                  <a:t>high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λ</m:t>
                    </m:r>
                  </m:oMath>
                </a14:m>
                <a:r>
                  <a:rPr lang="nl-BE" dirty="0"/>
                  <a:t>  </a:t>
                </a:r>
              </a:p>
              <a:p>
                <a:pPr marL="720000" lvl="2" indent="0">
                  <a:buNone/>
                </a:pPr>
                <a:r>
                  <a:rPr lang="nl-BE" dirty="0"/>
                  <a:t>  = strong </a:t>
                </a:r>
                <a:r>
                  <a:rPr lang="nl-BE" dirty="0" err="1"/>
                  <a:t>influence</a:t>
                </a:r>
                <a:r>
                  <a:rPr lang="nl-BE" dirty="0"/>
                  <a:t> of </a:t>
                </a:r>
              </a:p>
              <a:p>
                <a:pPr marL="720000" lvl="2" indent="0">
                  <a:buNone/>
                </a:pPr>
                <a:r>
                  <a:rPr lang="nl-BE" dirty="0"/>
                  <a:t>      </a:t>
                </a:r>
                <a:r>
                  <a:rPr lang="nl-BE" dirty="0" err="1"/>
                  <a:t>weights</a:t>
                </a:r>
                <a:r>
                  <a:rPr lang="nl-BE" dirty="0"/>
                  <a:t> on </a:t>
                </a:r>
                <a:r>
                  <a:rPr lang="nl-BE" dirty="0" err="1"/>
                  <a:t>loss</a:t>
                </a:r>
                <a:endParaRPr lang="nl-BE" dirty="0"/>
              </a:p>
              <a:p>
                <a:pPr marL="720000" lvl="2" indent="0">
                  <a:buNone/>
                </a:pPr>
                <a:r>
                  <a:rPr lang="nl-BE" dirty="0"/>
                  <a:t>  = strong </a:t>
                </a:r>
                <a:r>
                  <a:rPr lang="nl-BE" dirty="0" err="1"/>
                  <a:t>regularization</a:t>
                </a:r>
                <a:endParaRPr lang="nl-BE" dirty="0"/>
              </a:p>
              <a:p>
                <a:pPr lvl="1"/>
                <a:r>
                  <a:rPr lang="nl-BE" dirty="0"/>
                  <a:t>low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λ</m:t>
                    </m:r>
                  </m:oMath>
                </a14:m>
                <a:r>
                  <a:rPr lang="nl-BE" dirty="0"/>
                  <a:t>  </a:t>
                </a:r>
              </a:p>
              <a:p>
                <a:pPr marL="720000" lvl="2" indent="0">
                  <a:buNone/>
                </a:pPr>
                <a:r>
                  <a:rPr lang="nl-BE" dirty="0"/>
                  <a:t>  = </a:t>
                </a:r>
                <a:r>
                  <a:rPr lang="nl-BE" dirty="0" err="1"/>
                  <a:t>weak</a:t>
                </a:r>
                <a:r>
                  <a:rPr lang="nl-BE" dirty="0"/>
                  <a:t> </a:t>
                </a:r>
                <a:r>
                  <a:rPr lang="nl-BE" dirty="0" err="1"/>
                  <a:t>influence</a:t>
                </a:r>
                <a:r>
                  <a:rPr lang="nl-BE" dirty="0"/>
                  <a:t> of </a:t>
                </a:r>
              </a:p>
              <a:p>
                <a:pPr marL="720000" lvl="2" indent="0">
                  <a:buNone/>
                </a:pPr>
                <a:r>
                  <a:rPr lang="nl-BE" dirty="0"/>
                  <a:t>      </a:t>
                </a:r>
                <a:r>
                  <a:rPr lang="nl-BE" dirty="0" err="1"/>
                  <a:t>weights</a:t>
                </a:r>
                <a:r>
                  <a:rPr lang="nl-BE" dirty="0"/>
                  <a:t> on </a:t>
                </a:r>
                <a:r>
                  <a:rPr lang="nl-BE" dirty="0" err="1"/>
                  <a:t>loss</a:t>
                </a:r>
                <a:endParaRPr lang="nl-BE" dirty="0"/>
              </a:p>
              <a:p>
                <a:pPr marL="720000" lvl="2" indent="0">
                  <a:buNone/>
                </a:pPr>
                <a:r>
                  <a:rPr lang="nl-BE" dirty="0"/>
                  <a:t>  = </a:t>
                </a:r>
                <a:r>
                  <a:rPr lang="nl-BE" dirty="0" err="1"/>
                  <a:t>weak</a:t>
                </a:r>
                <a:r>
                  <a:rPr lang="nl-BE" dirty="0"/>
                  <a:t> </a:t>
                </a:r>
                <a:r>
                  <a:rPr lang="nl-BE" dirty="0" err="1"/>
                  <a:t>regularization</a:t>
                </a:r>
                <a:endParaRPr lang="nl-BE" dirty="0"/>
              </a:p>
              <a:p>
                <a:pPr marL="720000" lvl="2" indent="0">
                  <a:buNone/>
                </a:pPr>
                <a:endParaRPr lang="nl-BE" dirty="0"/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B6B13BC-5E4C-486D-BEAE-E9785DCB3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00" y="1872001"/>
                <a:ext cx="4313442" cy="3332020"/>
              </a:xfrm>
              <a:prstGeom prst="rect">
                <a:avLst/>
              </a:prstGeom>
              <a:blipFill>
                <a:blip r:embed="rId5"/>
                <a:stretch>
                  <a:fillRect l="-989" t="-914" b="-4021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3C98D-DC02-4C24-A690-20D4C50D2F52}"/>
                  </a:ext>
                </a:extLst>
              </p:cNvPr>
              <p:cNvSpPr txBox="1"/>
              <p:nvPr/>
            </p:nvSpPr>
            <p:spPr>
              <a:xfrm>
                <a:off x="5932968" y="5512002"/>
                <a:ext cx="2062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>
                    <a:solidFill>
                      <a:srgbClr val="FF0000"/>
                    </a:solidFill>
                  </a:rPr>
                  <a:t>High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nl-BE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03C98D-DC02-4C24-A690-20D4C50D2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968" y="5512002"/>
                <a:ext cx="2062716" cy="369332"/>
              </a:xfrm>
              <a:prstGeom prst="rect">
                <a:avLst/>
              </a:prstGeom>
              <a:blipFill>
                <a:blip r:embed="rId6"/>
                <a:stretch>
                  <a:fillRect l="-2360" t="-6557" b="-2623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4E46DA-31BD-4B0E-B26D-501A60AAD56C}"/>
                  </a:ext>
                </a:extLst>
              </p:cNvPr>
              <p:cNvSpPr txBox="1"/>
              <p:nvPr/>
            </p:nvSpPr>
            <p:spPr>
              <a:xfrm>
                <a:off x="10230821" y="5512002"/>
                <a:ext cx="11035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dirty="0">
                    <a:solidFill>
                      <a:srgbClr val="FF0000"/>
                    </a:solidFill>
                  </a:rPr>
                  <a:t>Low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nl-BE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4E46DA-31BD-4B0E-B26D-501A60AAD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0821" y="5512002"/>
                <a:ext cx="1103589" cy="369332"/>
              </a:xfrm>
              <a:prstGeom prst="rect">
                <a:avLst/>
              </a:prstGeom>
              <a:blipFill>
                <a:blip r:embed="rId7"/>
                <a:stretch>
                  <a:fillRect l="-4420" t="-6557" b="-2623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70A70C-2F99-4A62-9010-8B2279691949}"/>
              </a:ext>
            </a:extLst>
          </p:cNvPr>
          <p:cNvCxnSpPr/>
          <p:nvPr/>
        </p:nvCxnSpPr>
        <p:spPr>
          <a:xfrm flipH="1">
            <a:off x="6007396" y="5966395"/>
            <a:ext cx="7761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5016D2-1E94-4252-A5BD-AF32C495D16C}"/>
              </a:ext>
            </a:extLst>
          </p:cNvPr>
          <p:cNvCxnSpPr>
            <a:cxnSpLocks/>
          </p:cNvCxnSpPr>
          <p:nvPr/>
        </p:nvCxnSpPr>
        <p:spPr>
          <a:xfrm>
            <a:off x="10230821" y="5971469"/>
            <a:ext cx="74427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 animBg="1"/>
      <p:bldP spid="3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12D3-02EF-4387-8363-6E3D5214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Hyperparamer</a:t>
            </a:r>
            <a:r>
              <a:rPr lang="nl-BE" dirty="0"/>
              <a:t> </a:t>
            </a:r>
            <a:r>
              <a:rPr lang="nl-BE" dirty="0" err="1"/>
              <a:t>tuning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F4B5E-8875-423D-B77E-6C19460956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 err="1"/>
                  <a:t>Choosing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λ</m:t>
                    </m:r>
                  </m:oMath>
                </a14:m>
                <a:endParaRPr lang="nl-BE" dirty="0"/>
              </a:p>
              <a:p>
                <a:endParaRPr lang="nl-BE" dirty="0"/>
              </a:p>
              <a:p>
                <a:r>
                  <a:rPr lang="nl-BE" dirty="0" err="1"/>
                  <a:t>Naive</a:t>
                </a:r>
                <a:r>
                  <a:rPr lang="nl-BE" dirty="0"/>
                  <a:t> </a:t>
                </a:r>
                <a:r>
                  <a:rPr lang="nl-BE" dirty="0" err="1"/>
                  <a:t>method</a:t>
                </a:r>
                <a:r>
                  <a:rPr lang="nl-BE" dirty="0"/>
                  <a:t>:</a:t>
                </a:r>
              </a:p>
              <a:p>
                <a:pPr lvl="1"/>
                <a:r>
                  <a:rPr lang="nl-BE" dirty="0"/>
                  <a:t>Split dataset in train </a:t>
                </a:r>
                <a:r>
                  <a:rPr lang="nl-BE" dirty="0" err="1"/>
                  <a:t>and</a:t>
                </a:r>
                <a:r>
                  <a:rPr lang="nl-BE" dirty="0"/>
                  <a:t> test set</a:t>
                </a:r>
              </a:p>
              <a:p>
                <a:pPr lvl="1"/>
                <a:r>
                  <a:rPr lang="nl-BE" dirty="0"/>
                  <a:t> For different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λ</m:t>
                    </m:r>
                  </m:oMath>
                </a14:m>
                <a:r>
                  <a:rPr lang="nl-BE" dirty="0"/>
                  <a:t>’s, train on </a:t>
                </a:r>
                <a:r>
                  <a:rPr lang="nl-BE" dirty="0" err="1"/>
                  <a:t>the</a:t>
                </a:r>
                <a:r>
                  <a:rPr lang="nl-BE" dirty="0"/>
                  <a:t> train set </a:t>
                </a:r>
                <a:r>
                  <a:rPr lang="nl-BE" dirty="0" err="1"/>
                  <a:t>and</a:t>
                </a:r>
                <a:r>
                  <a:rPr lang="nl-BE" dirty="0"/>
                  <a:t> </a:t>
                </a:r>
                <a:r>
                  <a:rPr lang="nl-BE" dirty="0" err="1"/>
                  <a:t>evaluate</a:t>
                </a:r>
                <a:r>
                  <a:rPr lang="nl-BE" dirty="0"/>
                  <a:t> on </a:t>
                </a:r>
                <a:r>
                  <a:rPr lang="nl-BE" dirty="0" err="1"/>
                  <a:t>the</a:t>
                </a:r>
                <a:r>
                  <a:rPr lang="nl-BE" dirty="0"/>
                  <a:t> test set</a:t>
                </a:r>
              </a:p>
              <a:p>
                <a:pPr lvl="1"/>
                <a:r>
                  <a:rPr lang="nl-BE" dirty="0" err="1"/>
                  <a:t>Use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/>
                      <m:t>λ</m:t>
                    </m:r>
                  </m:oMath>
                </a14:m>
                <a:r>
                  <a:rPr lang="nl-BE" dirty="0"/>
                  <a:t> </a:t>
                </a:r>
                <a:r>
                  <a:rPr lang="nl-BE" dirty="0" err="1"/>
                  <a:t>with</a:t>
                </a:r>
                <a:r>
                  <a:rPr lang="nl-BE" dirty="0"/>
                  <a:t> </a:t>
                </a:r>
                <a:r>
                  <a:rPr lang="nl-BE" dirty="0" err="1"/>
                  <a:t>highest</a:t>
                </a:r>
                <a:r>
                  <a:rPr lang="nl-BE" dirty="0"/>
                  <a:t> performance on test set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0F4B5E-8875-423D-B77E-6C19460956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23" t="-84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8E538-F5F0-40CE-AFE6-81BF97AA49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0275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324F-644C-4629-A16B-C051C75D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Hyperparameter </a:t>
            </a:r>
            <a:r>
              <a:rPr lang="nl-BE" dirty="0" err="1"/>
              <a:t>tuning</a:t>
            </a:r>
            <a:r>
              <a:rPr lang="nl-BE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B979A-A42F-4985-AFE8-19FF8C6637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/>
                  <a:t>Split dataset in 3 </a:t>
                </a:r>
                <a:r>
                  <a:rPr lang="nl-BE" dirty="0" err="1"/>
                  <a:t>parts</a:t>
                </a:r>
                <a:endParaRPr lang="nl-BE" dirty="0"/>
              </a:p>
              <a:p>
                <a:pPr lvl="1"/>
                <a:r>
                  <a:rPr lang="nl-BE" dirty="0"/>
                  <a:t>train set</a:t>
                </a:r>
              </a:p>
              <a:p>
                <a:pPr lvl="1"/>
                <a:r>
                  <a:rPr lang="nl-BE" dirty="0"/>
                  <a:t>development (</a:t>
                </a:r>
                <a:r>
                  <a:rPr lang="nl-BE" dirty="0" err="1"/>
                  <a:t>dev</a:t>
                </a:r>
                <a:r>
                  <a:rPr lang="nl-BE" dirty="0"/>
                  <a:t>) set</a:t>
                </a:r>
              </a:p>
              <a:p>
                <a:pPr lvl="1"/>
                <a:r>
                  <a:rPr lang="nl-BE" dirty="0"/>
                  <a:t>test set</a:t>
                </a:r>
              </a:p>
              <a:p>
                <a:pPr marL="360000" lvl="1" indent="0">
                  <a:buNone/>
                </a:pPr>
                <a:endParaRPr lang="nl-BE" dirty="0"/>
              </a:p>
              <a:p>
                <a:r>
                  <a:rPr lang="nl-BE" dirty="0"/>
                  <a:t>For </a:t>
                </a:r>
                <a:r>
                  <a:rPr lang="nl-BE" dirty="0" err="1"/>
                  <a:t>each</a:t>
                </a:r>
                <a:r>
                  <a:rPr lang="nl-BE" dirty="0"/>
                  <a:t> hyperparameter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nl-BE" dirty="0"/>
                  <a:t>:</a:t>
                </a:r>
              </a:p>
              <a:p>
                <a:pPr lvl="1"/>
                <a:r>
                  <a:rPr lang="nl-BE" dirty="0" err="1"/>
                  <a:t>optimize</a:t>
                </a:r>
                <a:r>
                  <a:rPr lang="nl-BE" dirty="0"/>
                  <a:t> </a:t>
                </a:r>
                <a:r>
                  <a:rPr lang="nl-BE" dirty="0" err="1"/>
                  <a:t>loss</a:t>
                </a:r>
                <a:r>
                  <a:rPr lang="nl-BE" dirty="0"/>
                  <a:t> </a:t>
                </a:r>
                <a:r>
                  <a:rPr lang="nl-BE" dirty="0" err="1"/>
                  <a:t>with</a:t>
                </a:r>
                <a:r>
                  <a:rPr lang="nl-BE" dirty="0"/>
                  <a:t> </a:t>
                </a:r>
                <a:r>
                  <a:rPr lang="nl-BE" dirty="0" err="1"/>
                  <a:t>gradient</a:t>
                </a:r>
                <a:r>
                  <a:rPr lang="nl-BE" dirty="0"/>
                  <a:t> </a:t>
                </a:r>
                <a:r>
                  <a:rPr lang="nl-BE" dirty="0" err="1"/>
                  <a:t>descent</a:t>
                </a:r>
                <a:r>
                  <a:rPr lang="nl-BE" dirty="0"/>
                  <a:t> </a:t>
                </a:r>
                <a:r>
                  <a:rPr lang="nl-BE" b="1" dirty="0"/>
                  <a:t>(train set)</a:t>
                </a:r>
              </a:p>
              <a:p>
                <a:pPr lvl="1"/>
                <a:r>
                  <a:rPr lang="nl-BE" dirty="0" err="1"/>
                  <a:t>evaluate</a:t>
                </a:r>
                <a:r>
                  <a:rPr lang="nl-BE" dirty="0"/>
                  <a:t> </a:t>
                </a:r>
                <a:r>
                  <a:rPr lang="nl-BE" b="1" dirty="0"/>
                  <a:t>(</a:t>
                </a:r>
                <a:r>
                  <a:rPr lang="nl-BE" b="1" dirty="0" err="1"/>
                  <a:t>dev</a:t>
                </a:r>
                <a:r>
                  <a:rPr lang="nl-BE" b="1" dirty="0"/>
                  <a:t> set)</a:t>
                </a:r>
              </a:p>
              <a:p>
                <a:r>
                  <a:rPr lang="nl-BE" dirty="0"/>
                  <a:t>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>
                        <a:solidFill>
                          <a:srgbClr val="FF0000"/>
                        </a:solidFill>
                      </a:rPr>
                      <m:t>λ</m:t>
                    </m:r>
                  </m:oMath>
                </a14:m>
                <a:r>
                  <a:rPr lang="nl-BE" dirty="0"/>
                  <a:t> </a:t>
                </a:r>
                <a:r>
                  <a:rPr lang="nl-BE" dirty="0" err="1"/>
                  <a:t>that</a:t>
                </a:r>
                <a:r>
                  <a:rPr lang="nl-BE" dirty="0"/>
                  <a:t> </a:t>
                </a:r>
                <a:r>
                  <a:rPr lang="nl-BE" dirty="0" err="1"/>
                  <a:t>results</a:t>
                </a:r>
                <a:r>
                  <a:rPr lang="nl-BE" dirty="0"/>
                  <a:t> in </a:t>
                </a:r>
                <a:r>
                  <a:rPr lang="nl-BE" dirty="0" err="1"/>
                  <a:t>lowest</a:t>
                </a:r>
                <a:r>
                  <a:rPr lang="nl-BE" dirty="0"/>
                  <a:t> </a:t>
                </a:r>
                <a:r>
                  <a:rPr lang="nl-BE" dirty="0" err="1"/>
                  <a:t>loss</a:t>
                </a:r>
                <a:r>
                  <a:rPr lang="nl-BE" dirty="0"/>
                  <a:t> on </a:t>
                </a:r>
                <a:r>
                  <a:rPr lang="nl-BE" dirty="0" err="1"/>
                  <a:t>the</a:t>
                </a:r>
                <a:r>
                  <a:rPr lang="nl-BE" dirty="0"/>
                  <a:t> </a:t>
                </a:r>
                <a:r>
                  <a:rPr lang="nl-BE" dirty="0" err="1"/>
                  <a:t>dev</a:t>
                </a:r>
                <a:r>
                  <a:rPr lang="nl-BE" dirty="0"/>
                  <a:t> set:</a:t>
                </a:r>
              </a:p>
              <a:p>
                <a:pPr lvl="1"/>
                <a:r>
                  <a:rPr lang="nl-BE" dirty="0" err="1"/>
                  <a:t>evaluate</a:t>
                </a:r>
                <a:r>
                  <a:rPr lang="nl-BE" dirty="0"/>
                  <a:t> </a:t>
                </a:r>
                <a:r>
                  <a:rPr lang="nl-BE" dirty="0" err="1"/>
                  <a:t>final</a:t>
                </a:r>
                <a:r>
                  <a:rPr lang="nl-BE" dirty="0"/>
                  <a:t> performance </a:t>
                </a:r>
                <a:r>
                  <a:rPr lang="nl-BE" b="1" dirty="0"/>
                  <a:t>(test set)</a:t>
                </a:r>
              </a:p>
              <a:p>
                <a:pPr lvl="1"/>
                <a:endParaRPr lang="nl-BE" b="1" dirty="0"/>
              </a:p>
              <a:p>
                <a:r>
                  <a:rPr lang="nl-BE" dirty="0" err="1"/>
                  <a:t>avoid</a:t>
                </a:r>
                <a:r>
                  <a:rPr lang="nl-BE" dirty="0"/>
                  <a:t> data </a:t>
                </a:r>
                <a:r>
                  <a:rPr lang="nl-BE" dirty="0" err="1"/>
                  <a:t>leakage</a:t>
                </a:r>
                <a:r>
                  <a:rPr lang="nl-BE" dirty="0"/>
                  <a:t>: </a:t>
                </a:r>
                <a:r>
                  <a:rPr lang="nl-BE" dirty="0" err="1"/>
                  <a:t>knowledge</a:t>
                </a:r>
                <a:r>
                  <a:rPr lang="nl-BE" dirty="0"/>
                  <a:t> </a:t>
                </a:r>
                <a:r>
                  <a:rPr lang="nl-BE" dirty="0" err="1"/>
                  <a:t>about</a:t>
                </a:r>
                <a:r>
                  <a:rPr lang="nl-BE" dirty="0"/>
                  <a:t> </a:t>
                </a:r>
                <a:r>
                  <a:rPr lang="nl-BE" dirty="0" err="1"/>
                  <a:t>the</a:t>
                </a:r>
                <a:r>
                  <a:rPr lang="nl-BE" dirty="0"/>
                  <a:t> test set “</a:t>
                </a:r>
                <a:r>
                  <a:rPr lang="nl-BE" dirty="0" err="1"/>
                  <a:t>leaks</a:t>
                </a:r>
                <a:r>
                  <a:rPr lang="nl-BE" dirty="0"/>
                  <a:t>” </a:t>
                </a:r>
                <a:r>
                  <a:rPr lang="nl-BE" dirty="0" err="1"/>
                  <a:t>into</a:t>
                </a:r>
                <a:r>
                  <a:rPr lang="nl-BE" dirty="0"/>
                  <a:t> </a:t>
                </a:r>
                <a:r>
                  <a:rPr lang="nl-BE" dirty="0" err="1"/>
                  <a:t>the</a:t>
                </a:r>
                <a:r>
                  <a:rPr lang="nl-BE" dirty="0"/>
                  <a:t> </a:t>
                </a:r>
                <a:r>
                  <a:rPr lang="nl-BE" dirty="0" err="1"/>
                  <a:t>final</a:t>
                </a:r>
                <a:r>
                  <a:rPr lang="nl-BE" dirty="0"/>
                  <a:t> model</a:t>
                </a:r>
              </a:p>
              <a:p>
                <a:endParaRPr lang="nl-BE" b="1" dirty="0"/>
              </a:p>
              <a:p>
                <a:pPr lvl="1"/>
                <a:endParaRPr lang="nl-BE" dirty="0"/>
              </a:p>
              <a:p>
                <a:pPr marL="0" indent="0">
                  <a:buNone/>
                </a:pPr>
                <a:r>
                  <a:rPr lang="nl-BE" dirty="0"/>
                  <a:t>	</a:t>
                </a:r>
              </a:p>
              <a:p>
                <a:pPr lvl="1"/>
                <a:endParaRPr lang="nl-B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FB979A-A42F-4985-AFE8-19FF8C6637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23" t="-846" b="-2656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22818-5927-4205-B87C-1FA9E72A74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42A2F3-F441-4E12-83AC-2777E2370BEA}"/>
                  </a:ext>
                </a:extLst>
              </p:cNvPr>
              <p:cNvSpPr/>
              <p:nvPr/>
            </p:nvSpPr>
            <p:spPr>
              <a:xfrm>
                <a:off x="5969141" y="2107339"/>
                <a:ext cx="3422219" cy="878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nl-BE" i="1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ctrlPr>
                            <a:rPr lang="nl-BE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nl-BE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m:rPr>
                              <m:brk m:alnAt="23"/>
                            </m:rPr>
                            <a:rPr lang="nl-BE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nl-B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nl-BE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nl-BE" i="1" baseline="-250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nl-BE" i="1" baseline="-2500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nl-BE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nl-BE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nl-B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l-GR">
                              <a:solidFill>
                                <a:srgbClr val="FF0000"/>
                              </a:solidFill>
                            </a:rPr>
                            <m:t>λ</m:t>
                          </m:r>
                          <m:nary>
                            <m:naryPr>
                              <m:chr m:val="∑"/>
                              <m:ctrlPr>
                                <a:rPr lang="el-G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nl-BE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nl-B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42A2F3-F441-4E12-83AC-2777E2370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141" y="2107339"/>
                <a:ext cx="3422219" cy="878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55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324F-644C-4629-A16B-C051C75D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Cross-</a:t>
            </a:r>
            <a:r>
              <a:rPr lang="nl-BE" dirty="0" err="1"/>
              <a:t>validation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B979A-A42F-4985-AFE8-19FF8C663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splitting</a:t>
            </a:r>
            <a:r>
              <a:rPr lang="nl-BE" dirty="0"/>
              <a:t> dataset in 3 </a:t>
            </a:r>
            <a:r>
              <a:rPr lang="nl-BE" dirty="0" err="1"/>
              <a:t>parts</a:t>
            </a:r>
            <a:r>
              <a:rPr lang="nl-BE" dirty="0"/>
              <a:t> </a:t>
            </a:r>
            <a:r>
              <a:rPr lang="nl-BE" dirty="0" err="1"/>
              <a:t>reduces</a:t>
            </a:r>
            <a:r>
              <a:rPr lang="nl-BE" dirty="0"/>
              <a:t> </a:t>
            </a:r>
            <a:r>
              <a:rPr lang="nl-BE" dirty="0" err="1"/>
              <a:t>available</a:t>
            </a:r>
            <a:r>
              <a:rPr lang="nl-BE" dirty="0"/>
              <a:t> data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learning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model</a:t>
            </a:r>
          </a:p>
          <a:p>
            <a:r>
              <a:rPr lang="nl-BE" dirty="0" err="1"/>
              <a:t>learned</a:t>
            </a:r>
            <a:r>
              <a:rPr lang="nl-BE" dirty="0"/>
              <a:t> model </a:t>
            </a:r>
            <a:r>
              <a:rPr lang="nl-BE" dirty="0" err="1"/>
              <a:t>depends</a:t>
            </a:r>
            <a:r>
              <a:rPr lang="nl-BE" dirty="0"/>
              <a:t> on a </a:t>
            </a:r>
            <a:r>
              <a:rPr lang="nl-BE" dirty="0" err="1"/>
              <a:t>particular</a:t>
            </a:r>
            <a:r>
              <a:rPr lang="nl-BE" dirty="0"/>
              <a:t> random set</a:t>
            </a:r>
          </a:p>
          <a:p>
            <a:r>
              <a:rPr lang="nl-BE" dirty="0"/>
              <a:t>test set </a:t>
            </a:r>
            <a:r>
              <a:rPr lang="nl-BE" dirty="0" err="1"/>
              <a:t>might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representative</a:t>
            </a:r>
            <a:endParaRPr lang="nl-BE" dirty="0"/>
          </a:p>
          <a:p>
            <a:r>
              <a:rPr lang="nl-BE" dirty="0" err="1"/>
              <a:t>especially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smaller datasets</a:t>
            </a:r>
          </a:p>
          <a:p>
            <a:r>
              <a:rPr lang="nl-BE" dirty="0"/>
              <a:t>hyperparameters </a:t>
            </a:r>
            <a:r>
              <a:rPr lang="nl-BE" dirty="0" err="1"/>
              <a:t>become</a:t>
            </a:r>
            <a:r>
              <a:rPr lang="nl-BE" dirty="0"/>
              <a:t> “</a:t>
            </a:r>
            <a:r>
              <a:rPr lang="nl-BE" dirty="0" err="1"/>
              <a:t>overfitted</a:t>
            </a:r>
            <a:r>
              <a:rPr lang="nl-BE" dirty="0"/>
              <a:t>” on test set</a:t>
            </a:r>
          </a:p>
          <a:p>
            <a:endParaRPr lang="nl-BE" dirty="0"/>
          </a:p>
          <a:p>
            <a:pPr>
              <a:buFont typeface="Wingdings" panose="05000000000000000000" pitchFamily="2" charset="2"/>
              <a:buChar char="à"/>
            </a:pPr>
            <a:r>
              <a:rPr lang="nl-BE" dirty="0">
                <a:sym typeface="Wingdings" panose="05000000000000000000" pitchFamily="2" charset="2"/>
              </a:rPr>
              <a:t>Cross </a:t>
            </a:r>
            <a:r>
              <a:rPr lang="nl-BE" dirty="0" err="1">
                <a:sym typeface="Wingdings" panose="05000000000000000000" pitchFamily="2" charset="2"/>
              </a:rPr>
              <a:t>validation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>
                <a:sym typeface="Wingdings" panose="05000000000000000000" pitchFamily="2" charset="2"/>
              </a:rPr>
              <a:t>K-</a:t>
            </a:r>
            <a:r>
              <a:rPr lang="nl-BE" dirty="0" err="1">
                <a:sym typeface="Wingdings" panose="05000000000000000000" pitchFamily="2" charset="2"/>
              </a:rPr>
              <a:t>fold</a:t>
            </a:r>
            <a:r>
              <a:rPr lang="nl-BE" dirty="0">
                <a:sym typeface="Wingdings" panose="05000000000000000000" pitchFamily="2" charset="2"/>
              </a:rPr>
              <a:t> cross-</a:t>
            </a:r>
            <a:r>
              <a:rPr lang="nl-BE" dirty="0" err="1">
                <a:sym typeface="Wingdings" panose="05000000000000000000" pitchFamily="2" charset="2"/>
              </a:rPr>
              <a:t>validation</a:t>
            </a:r>
            <a:endParaRPr lang="nl-BE" dirty="0">
              <a:sym typeface="Wingdings" panose="05000000000000000000" pitchFamily="2" charset="2"/>
            </a:endParaRPr>
          </a:p>
          <a:p>
            <a:pPr lvl="1"/>
            <a:r>
              <a:rPr lang="nl-BE" dirty="0" err="1">
                <a:sym typeface="Wingdings" panose="05000000000000000000" pitchFamily="2" charset="2"/>
              </a:rPr>
              <a:t>Leave</a:t>
            </a:r>
            <a:r>
              <a:rPr lang="nl-BE" dirty="0">
                <a:sym typeface="Wingdings" panose="05000000000000000000" pitchFamily="2" charset="2"/>
              </a:rPr>
              <a:t>-</a:t>
            </a:r>
            <a:r>
              <a:rPr lang="nl-BE" dirty="0" err="1">
                <a:sym typeface="Wingdings" panose="05000000000000000000" pitchFamily="2" charset="2"/>
              </a:rPr>
              <a:t>one</a:t>
            </a:r>
            <a:r>
              <a:rPr lang="nl-BE" dirty="0">
                <a:sym typeface="Wingdings" panose="05000000000000000000" pitchFamily="2" charset="2"/>
              </a:rPr>
              <a:t>-out cross-</a:t>
            </a:r>
            <a:r>
              <a:rPr lang="nl-BE" dirty="0" err="1">
                <a:sym typeface="Wingdings" panose="05000000000000000000" pitchFamily="2" charset="2"/>
              </a:rPr>
              <a:t>validation</a:t>
            </a:r>
            <a:r>
              <a:rPr lang="nl-BE">
                <a:sym typeface="Wingdings" panose="05000000000000000000" pitchFamily="2" charset="2"/>
              </a:rPr>
              <a:t> (LOOCV)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22818-5927-4205-B87C-1FA9E72A74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4058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324F-644C-4629-A16B-C051C75D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Cross-</a:t>
            </a:r>
            <a:r>
              <a:rPr lang="nl-BE" dirty="0" err="1"/>
              <a:t>validation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B979A-A42F-4985-AFE8-19FF8C66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872000"/>
            <a:ext cx="10080000" cy="3600000"/>
          </a:xfrm>
        </p:spPr>
        <p:txBody>
          <a:bodyPr/>
          <a:lstStyle/>
          <a:p>
            <a:r>
              <a:rPr lang="nl-BE" dirty="0"/>
              <a:t>K-</a:t>
            </a:r>
            <a:r>
              <a:rPr lang="nl-BE" dirty="0" err="1"/>
              <a:t>fold</a:t>
            </a:r>
            <a:r>
              <a:rPr lang="nl-BE" dirty="0"/>
              <a:t> cross-</a:t>
            </a:r>
            <a:r>
              <a:rPr lang="nl-BE" dirty="0" err="1"/>
              <a:t>validation</a:t>
            </a:r>
            <a:endParaRPr lang="nl-BE" dirty="0"/>
          </a:p>
          <a:p>
            <a:endParaRPr lang="nl-BE" dirty="0"/>
          </a:p>
          <a:p>
            <a:pPr lvl="1"/>
            <a:r>
              <a:rPr lang="nl-BE" dirty="0"/>
              <a:t>split in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b="1" dirty="0"/>
              <a:t>“train/</a:t>
            </a:r>
            <a:r>
              <a:rPr lang="nl-BE" b="1" dirty="0" err="1"/>
              <a:t>dev</a:t>
            </a:r>
            <a:r>
              <a:rPr lang="nl-BE" b="1" dirty="0"/>
              <a:t>” set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b="1" dirty="0"/>
              <a:t>test set</a:t>
            </a:r>
          </a:p>
          <a:p>
            <a:pPr lvl="1"/>
            <a:r>
              <a:rPr lang="nl-BE" dirty="0"/>
              <a:t>split </a:t>
            </a:r>
            <a:r>
              <a:rPr lang="nl-BE" dirty="0" err="1"/>
              <a:t>the</a:t>
            </a:r>
            <a:r>
              <a:rPr lang="nl-BE" dirty="0"/>
              <a:t> train/</a:t>
            </a:r>
            <a:r>
              <a:rPr lang="nl-BE" dirty="0" err="1"/>
              <a:t>dev</a:t>
            </a:r>
            <a:r>
              <a:rPr lang="nl-BE" dirty="0"/>
              <a:t> set in </a:t>
            </a:r>
            <a:r>
              <a:rPr lang="nl-BE" b="1" dirty="0"/>
              <a:t>K </a:t>
            </a:r>
            <a:r>
              <a:rPr lang="nl-BE" b="1" dirty="0" err="1"/>
              <a:t>parts</a:t>
            </a:r>
            <a:endParaRPr lang="nl-BE" b="1" dirty="0"/>
          </a:p>
          <a:p>
            <a:pPr lvl="1"/>
            <a:endParaRPr lang="nl-BE" dirty="0"/>
          </a:p>
          <a:p>
            <a:pPr lvl="1"/>
            <a:r>
              <a:rPr lang="nl-BE" dirty="0"/>
              <a:t>For </a:t>
            </a:r>
            <a:r>
              <a:rPr lang="nl-BE" dirty="0" err="1"/>
              <a:t>each</a:t>
            </a:r>
            <a:r>
              <a:rPr lang="nl-BE" dirty="0"/>
              <a:t> part (1...K):</a:t>
            </a:r>
          </a:p>
          <a:p>
            <a:pPr lvl="2"/>
            <a:r>
              <a:rPr lang="nl-BE" dirty="0"/>
              <a:t>train on K-1 </a:t>
            </a:r>
            <a:r>
              <a:rPr lang="nl-BE" dirty="0" err="1"/>
              <a:t>parts</a:t>
            </a:r>
            <a:endParaRPr lang="nl-BE" dirty="0"/>
          </a:p>
          <a:p>
            <a:pPr lvl="2"/>
            <a:r>
              <a:rPr lang="nl-BE" dirty="0" err="1"/>
              <a:t>evaluate</a:t>
            </a:r>
            <a:r>
              <a:rPr lang="nl-BE" dirty="0"/>
              <a:t> on </a:t>
            </a:r>
            <a:r>
              <a:rPr lang="nl-BE" dirty="0" err="1"/>
              <a:t>remaining</a:t>
            </a:r>
            <a:r>
              <a:rPr lang="nl-BE" dirty="0"/>
              <a:t> part</a:t>
            </a:r>
          </a:p>
          <a:p>
            <a:pPr lvl="1"/>
            <a:r>
              <a:rPr lang="nl-BE" dirty="0" err="1"/>
              <a:t>Calculate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average</a:t>
            </a:r>
            <a:r>
              <a:rPr lang="nl-BE" dirty="0"/>
              <a:t> performance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loop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Do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</a:t>
            </a:r>
            <a:r>
              <a:rPr lang="nl-BE" dirty="0" err="1"/>
              <a:t>choice</a:t>
            </a:r>
            <a:r>
              <a:rPr lang="nl-BE" dirty="0"/>
              <a:t> of hyperparameter</a:t>
            </a:r>
          </a:p>
          <a:p>
            <a:pPr lvl="1"/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model (hyperparameters) </a:t>
            </a:r>
            <a:r>
              <a:rPr lang="nl-BE" dirty="0" err="1"/>
              <a:t>with</a:t>
            </a:r>
            <a:r>
              <a:rPr lang="nl-BE" dirty="0"/>
              <a:t> best </a:t>
            </a:r>
            <a:r>
              <a:rPr lang="nl-BE" dirty="0" err="1"/>
              <a:t>average</a:t>
            </a:r>
            <a:r>
              <a:rPr lang="nl-BE" dirty="0"/>
              <a:t> performance</a:t>
            </a:r>
          </a:p>
          <a:p>
            <a:pPr lvl="1"/>
            <a:r>
              <a:rPr lang="nl-BE" dirty="0" err="1"/>
              <a:t>Evaluate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model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/>
              <a:t>test set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marL="360000" lvl="1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22818-5927-4205-B87C-1FA9E72A74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6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EABB9B3-57E9-431D-89E7-0750E278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91" y="1469214"/>
            <a:ext cx="5372100" cy="2994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F5876F-A61E-42EC-A547-A0A1DB272174}"/>
              </a:ext>
            </a:extLst>
          </p:cNvPr>
          <p:cNvSpPr txBox="1"/>
          <p:nvPr/>
        </p:nvSpPr>
        <p:spPr>
          <a:xfrm>
            <a:off x="7556938" y="1147334"/>
            <a:ext cx="404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5-fold cross-</a:t>
            </a:r>
            <a:r>
              <a:rPr lang="nl-BE" dirty="0" err="1"/>
              <a:t>validation</a:t>
            </a:r>
            <a:endParaRPr lang="nl-B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A68D7-B6F5-4386-9803-B22853D5011D}"/>
              </a:ext>
            </a:extLst>
          </p:cNvPr>
          <p:cNvSpPr txBox="1"/>
          <p:nvPr/>
        </p:nvSpPr>
        <p:spPr>
          <a:xfrm>
            <a:off x="7903779" y="4383161"/>
            <a:ext cx="4288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>
                <a:solidFill>
                  <a:schemeClr val="bg2">
                    <a:lumMod val="50000"/>
                  </a:schemeClr>
                </a:solidFill>
              </a:rPr>
              <a:t>https://www.datarobot.com/wiki/cross-validation/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5855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324F-644C-4629-A16B-C051C75D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Cross-</a:t>
            </a:r>
            <a:r>
              <a:rPr lang="nl-BE" dirty="0" err="1"/>
              <a:t>validation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B979A-A42F-4985-AFE8-19FF8C663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BE" dirty="0" err="1"/>
              <a:t>Leave</a:t>
            </a:r>
            <a:r>
              <a:rPr lang="nl-BE" dirty="0"/>
              <a:t>-</a:t>
            </a:r>
            <a:r>
              <a:rPr lang="nl-BE" dirty="0" err="1"/>
              <a:t>one</a:t>
            </a:r>
            <a:r>
              <a:rPr lang="nl-BE" dirty="0"/>
              <a:t>-out cross-</a:t>
            </a:r>
            <a:r>
              <a:rPr lang="nl-BE" dirty="0" err="1"/>
              <a:t>validation</a:t>
            </a:r>
            <a:r>
              <a:rPr lang="nl-BE" dirty="0"/>
              <a:t> (LOOCV)</a:t>
            </a:r>
          </a:p>
          <a:p>
            <a:pPr lvl="2"/>
            <a:r>
              <a:rPr lang="nl-BE" dirty="0" err="1"/>
              <a:t>This</a:t>
            </a:r>
            <a:r>
              <a:rPr lang="nl-BE" dirty="0"/>
              <a:t> a </a:t>
            </a:r>
            <a:r>
              <a:rPr lang="nl-BE" dirty="0" err="1"/>
              <a:t>particular</a:t>
            </a:r>
            <a:r>
              <a:rPr lang="nl-BE" dirty="0"/>
              <a:t> case of K-</a:t>
            </a:r>
            <a:r>
              <a:rPr lang="nl-BE" dirty="0" err="1"/>
              <a:t>fold</a:t>
            </a:r>
            <a:r>
              <a:rPr lang="nl-BE" dirty="0"/>
              <a:t> cross-</a:t>
            </a:r>
            <a:r>
              <a:rPr lang="nl-BE" dirty="0" err="1"/>
              <a:t>validation</a:t>
            </a:r>
            <a:r>
              <a:rPr lang="nl-BE" dirty="0"/>
              <a:t>, </a:t>
            </a:r>
            <a:r>
              <a:rPr lang="nl-BE" dirty="0" err="1"/>
              <a:t>where</a:t>
            </a:r>
            <a:r>
              <a:rPr lang="nl-BE" dirty="0"/>
              <a:t> K=m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22818-5927-4205-B87C-1FA9E72A74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6338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6B6E9-AC0C-4708-84B6-557D1EBD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Dealing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imbalanced</a:t>
            </a:r>
            <a:r>
              <a:rPr lang="nl-BE" dirty="0"/>
              <a:t> classes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DAEB1-82AB-49EC-A1C2-71DEB99EE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b="1" dirty="0" err="1"/>
              <a:t>majority</a:t>
            </a:r>
            <a:r>
              <a:rPr lang="nl-BE" b="1" dirty="0"/>
              <a:t> of training data is </a:t>
            </a:r>
            <a:r>
              <a:rPr lang="nl-BE" b="1" dirty="0" err="1"/>
              <a:t>from</a:t>
            </a:r>
            <a:r>
              <a:rPr lang="nl-BE" b="1" dirty="0"/>
              <a:t> </a:t>
            </a:r>
            <a:r>
              <a:rPr lang="nl-BE" b="1" dirty="0" err="1"/>
              <a:t>one</a:t>
            </a:r>
            <a:r>
              <a:rPr lang="nl-BE" b="1" dirty="0"/>
              <a:t> class</a:t>
            </a:r>
            <a:r>
              <a:rPr lang="nl-BE" dirty="0"/>
              <a:t>, </a:t>
            </a:r>
            <a:r>
              <a:rPr lang="nl-BE" dirty="0" err="1"/>
              <a:t>then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b="1" dirty="0" err="1"/>
              <a:t>trained</a:t>
            </a:r>
            <a:r>
              <a:rPr lang="nl-BE" b="1" dirty="0"/>
              <a:t> model </a:t>
            </a:r>
            <a:r>
              <a:rPr lang="nl-BE" b="1" dirty="0" err="1"/>
              <a:t>can</a:t>
            </a:r>
            <a:r>
              <a:rPr lang="nl-BE" b="1" dirty="0"/>
              <a:t> </a:t>
            </a:r>
            <a:r>
              <a:rPr lang="nl-BE" b="1" dirty="0" err="1"/>
              <a:t>be</a:t>
            </a:r>
            <a:r>
              <a:rPr lang="nl-BE" b="1" dirty="0"/>
              <a:t> </a:t>
            </a:r>
            <a:r>
              <a:rPr lang="nl-BE" b="1" dirty="0" err="1"/>
              <a:t>biased</a:t>
            </a:r>
            <a:r>
              <a:rPr lang="nl-BE" b="1" dirty="0"/>
              <a:t> </a:t>
            </a:r>
            <a:r>
              <a:rPr lang="nl-BE" dirty="0" err="1"/>
              <a:t>towards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class.</a:t>
            </a:r>
          </a:p>
          <a:p>
            <a:r>
              <a:rPr lang="nl-BE" dirty="0"/>
              <a:t>Solution</a:t>
            </a:r>
          </a:p>
          <a:p>
            <a:pPr lvl="1"/>
            <a:r>
              <a:rPr lang="nl-BE" dirty="0"/>
              <a:t>Undersampling</a:t>
            </a:r>
          </a:p>
          <a:p>
            <a:pPr lvl="2"/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enough</a:t>
            </a:r>
            <a:r>
              <a:rPr lang="nl-BE" dirty="0"/>
              <a:t> data</a:t>
            </a:r>
          </a:p>
          <a:p>
            <a:pPr lvl="2"/>
            <a:r>
              <a:rPr lang="nl-BE" dirty="0" err="1"/>
              <a:t>simply</a:t>
            </a:r>
            <a:r>
              <a:rPr lang="nl-BE" dirty="0"/>
              <a:t> </a:t>
            </a:r>
            <a:r>
              <a:rPr lang="nl-BE" dirty="0" err="1"/>
              <a:t>throw</a:t>
            </a:r>
            <a:r>
              <a:rPr lang="nl-BE" dirty="0"/>
              <a:t> </a:t>
            </a:r>
            <a:r>
              <a:rPr lang="nl-BE" dirty="0" err="1"/>
              <a:t>away</a:t>
            </a:r>
            <a:r>
              <a:rPr lang="nl-BE" dirty="0"/>
              <a:t> a </a:t>
            </a:r>
            <a:r>
              <a:rPr lang="nl-BE" dirty="0" err="1"/>
              <a:t>portion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majority</a:t>
            </a:r>
            <a:r>
              <a:rPr lang="nl-BE" dirty="0"/>
              <a:t> class datapoints)</a:t>
            </a:r>
          </a:p>
          <a:p>
            <a:pPr lvl="1"/>
            <a:r>
              <a:rPr lang="nl-BE" dirty="0" err="1"/>
              <a:t>Oversampling</a:t>
            </a:r>
            <a:endParaRPr lang="nl-BE" dirty="0"/>
          </a:p>
          <a:p>
            <a:pPr lvl="2"/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enough</a:t>
            </a:r>
            <a:r>
              <a:rPr lang="nl-BE" dirty="0"/>
              <a:t> data</a:t>
            </a:r>
          </a:p>
          <a:p>
            <a:pPr lvl="2"/>
            <a:r>
              <a:rPr lang="nl-BE" dirty="0" err="1"/>
              <a:t>generate</a:t>
            </a:r>
            <a:r>
              <a:rPr lang="nl-BE" dirty="0"/>
              <a:t> extra ‘rare’ samples </a:t>
            </a:r>
            <a:r>
              <a:rPr lang="nl-BE" dirty="0" err="1"/>
              <a:t>artificially</a:t>
            </a:r>
            <a:r>
              <a:rPr lang="nl-BE" dirty="0"/>
              <a:t> </a:t>
            </a:r>
            <a:r>
              <a:rPr lang="nl-BE" sz="1600" dirty="0">
                <a:solidFill>
                  <a:schemeClr val="accent6"/>
                </a:solidFill>
              </a:rPr>
              <a:t>(</a:t>
            </a:r>
            <a:r>
              <a:rPr lang="nl-BE" sz="1600" dirty="0" err="1">
                <a:solidFill>
                  <a:schemeClr val="accent6"/>
                </a:solidFill>
              </a:rPr>
              <a:t>with</a:t>
            </a:r>
            <a:r>
              <a:rPr lang="nl-BE" sz="1600" dirty="0">
                <a:solidFill>
                  <a:schemeClr val="accent6"/>
                </a:solidFill>
              </a:rPr>
              <a:t> e.g. </a:t>
            </a:r>
            <a:r>
              <a:rPr lang="nl-BE" sz="1600" dirty="0" err="1">
                <a:solidFill>
                  <a:schemeClr val="accent6"/>
                </a:solidFill>
              </a:rPr>
              <a:t>repitition</a:t>
            </a:r>
            <a:r>
              <a:rPr lang="nl-BE" sz="1600" dirty="0">
                <a:solidFill>
                  <a:schemeClr val="accent6"/>
                </a:solidFill>
              </a:rPr>
              <a:t>, bootstrapping, SMOTE)</a:t>
            </a:r>
          </a:p>
          <a:p>
            <a:pPr lvl="1"/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2"/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literature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CBF80-9171-4D16-B40C-7266B1B4E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5148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0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70F2-A634-4E71-8E2B-70D8076CE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regression</a:t>
            </a:r>
            <a:r>
              <a:rPr lang="nl-BE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15B2C-55CD-4643-A7A8-48C5C9618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Estimate</a:t>
            </a:r>
            <a:r>
              <a:rPr lang="nl-BE" dirty="0"/>
              <a:t> a </a:t>
            </a:r>
            <a:r>
              <a:rPr lang="nl-BE" dirty="0" err="1"/>
              <a:t>continuous</a:t>
            </a:r>
            <a:r>
              <a:rPr lang="nl-BE" dirty="0"/>
              <a:t> output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(</a:t>
            </a:r>
            <a:r>
              <a:rPr lang="nl-BE" dirty="0" err="1"/>
              <a:t>continuous</a:t>
            </a:r>
            <a:r>
              <a:rPr lang="nl-BE" dirty="0"/>
              <a:t> or </a:t>
            </a:r>
            <a:r>
              <a:rPr lang="nl-BE" dirty="0" err="1"/>
              <a:t>categorical</a:t>
            </a:r>
            <a:r>
              <a:rPr lang="nl-BE" dirty="0"/>
              <a:t>) input variables</a:t>
            </a:r>
          </a:p>
          <a:p>
            <a:pPr marL="360000" lvl="1" indent="0">
              <a:buNone/>
            </a:pPr>
            <a:endParaRPr lang="nl-BE" dirty="0"/>
          </a:p>
          <a:p>
            <a:r>
              <a:rPr lang="nl-BE" dirty="0" err="1"/>
              <a:t>Example</a:t>
            </a:r>
            <a:r>
              <a:rPr lang="nl-BE" dirty="0"/>
              <a:t>: </a:t>
            </a:r>
            <a:r>
              <a:rPr lang="nl-BE" dirty="0" err="1"/>
              <a:t>predict</a:t>
            </a:r>
            <a:r>
              <a:rPr lang="nl-BE" dirty="0"/>
              <a:t> a </a:t>
            </a:r>
            <a:r>
              <a:rPr lang="nl-BE" dirty="0" err="1"/>
              <a:t>house’s</a:t>
            </a:r>
            <a:r>
              <a:rPr lang="nl-BE" dirty="0"/>
              <a:t> </a:t>
            </a:r>
            <a:r>
              <a:rPr lang="nl-BE" dirty="0" err="1"/>
              <a:t>value</a:t>
            </a:r>
            <a:r>
              <a:rPr lang="nl-BE" dirty="0"/>
              <a:t> </a:t>
            </a:r>
            <a:r>
              <a:rPr lang="nl-BE" dirty="0" err="1"/>
              <a:t>given</a:t>
            </a:r>
            <a:r>
              <a:rPr lang="nl-BE" dirty="0"/>
              <a:t> living area,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bedrooms</a:t>
            </a:r>
            <a:r>
              <a:rPr lang="nl-BE" dirty="0"/>
              <a:t>, building </a:t>
            </a:r>
            <a:r>
              <a:rPr lang="nl-BE" dirty="0" err="1"/>
              <a:t>age</a:t>
            </a:r>
            <a:r>
              <a:rPr lang="nl-BE" dirty="0"/>
              <a:t>... </a:t>
            </a:r>
          </a:p>
          <a:p>
            <a:endParaRPr lang="nl-BE" dirty="0"/>
          </a:p>
          <a:p>
            <a:r>
              <a:rPr lang="nl-BE" dirty="0" err="1"/>
              <a:t>Learn</a:t>
            </a:r>
            <a:r>
              <a:rPr lang="nl-BE" dirty="0"/>
              <a:t> a model </a:t>
            </a:r>
            <a:r>
              <a:rPr lang="nl-BE" dirty="0" err="1"/>
              <a:t>based</a:t>
            </a:r>
            <a:r>
              <a:rPr lang="nl-BE" dirty="0"/>
              <a:t> on a large set of training data</a:t>
            </a:r>
          </a:p>
          <a:p>
            <a:endParaRPr lang="nl-BE" dirty="0"/>
          </a:p>
          <a:p>
            <a:r>
              <a:rPr lang="nl-BE" dirty="0"/>
              <a:t>For </a:t>
            </a:r>
            <a:r>
              <a:rPr lang="nl-BE" dirty="0" err="1"/>
              <a:t>the</a:t>
            </a:r>
            <a:r>
              <a:rPr lang="nl-BE" dirty="0"/>
              <a:t> training data, input variables </a:t>
            </a:r>
            <a:r>
              <a:rPr lang="nl-BE" dirty="0" err="1"/>
              <a:t>and</a:t>
            </a:r>
            <a:r>
              <a:rPr lang="nl-BE" dirty="0"/>
              <a:t> output must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known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D6701-DD4D-4C44-83AC-E2FB6D5DC9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029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EEDF-DF8F-4116-875F-2313F7E2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123598-F3FE-419B-B6CC-DF22D52E2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0" name="Picture 9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8D43FB3-153E-48FA-9424-D69DB9EAF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641735-3161-4F84-810C-ECC176E1C401}"/>
                  </a:ext>
                </a:extLst>
              </p:cNvPr>
              <p:cNvSpPr txBox="1"/>
              <p:nvPr/>
            </p:nvSpPr>
            <p:spPr>
              <a:xfrm>
                <a:off x="1055688" y="1514938"/>
                <a:ext cx="9776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641735-3161-4F84-810C-ECC176E1C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514938"/>
                <a:ext cx="977640" cy="276999"/>
              </a:xfrm>
              <a:prstGeom prst="rect">
                <a:avLst/>
              </a:prstGeom>
              <a:blipFill>
                <a:blip r:embed="rId5"/>
                <a:stretch>
                  <a:fillRect l="-2484" r="-2484" b="-444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99D9DE-8B51-4277-BF72-98162C46E50F}"/>
                  </a:ext>
                </a:extLst>
              </p:cNvPr>
              <p:cNvSpPr txBox="1"/>
              <p:nvPr/>
            </p:nvSpPr>
            <p:spPr>
              <a:xfrm>
                <a:off x="1043999" y="1856082"/>
                <a:ext cx="1009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price</m:t>
                      </m:r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199D9DE-8B51-4277-BF72-98162C46E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1856082"/>
                <a:ext cx="1009122" cy="276999"/>
              </a:xfrm>
              <a:prstGeom prst="rect">
                <a:avLst/>
              </a:prstGeom>
              <a:blipFill>
                <a:blip r:embed="rId6"/>
                <a:stretch>
                  <a:fillRect l="-4217" r="-7831" b="-369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B28A16-9D84-48BF-B57D-5C6365B6E0D6}"/>
                  </a:ext>
                </a:extLst>
              </p:cNvPr>
              <p:cNvSpPr txBox="1"/>
              <p:nvPr/>
            </p:nvSpPr>
            <p:spPr>
              <a:xfrm>
                <a:off x="1043999" y="2261370"/>
                <a:ext cx="1479059" cy="27699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B28A16-9D84-48BF-B57D-5C6365B6E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2261370"/>
                <a:ext cx="1479059" cy="276999"/>
              </a:xfrm>
              <a:prstGeom prst="rect">
                <a:avLst/>
              </a:prstGeom>
              <a:blipFill>
                <a:blip r:embed="rId7"/>
                <a:stretch>
                  <a:fillRect l="-403" b="-600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DA45AC-E085-4042-8CF8-293EFF3AA958}"/>
                  </a:ext>
                </a:extLst>
              </p:cNvPr>
              <p:cNvSpPr txBox="1"/>
              <p:nvPr/>
            </p:nvSpPr>
            <p:spPr>
              <a:xfrm>
                <a:off x="1055688" y="2868666"/>
                <a:ext cx="8824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DA45AC-E085-4042-8CF8-293EFF3AA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2868666"/>
                <a:ext cx="882486" cy="276999"/>
              </a:xfrm>
              <a:prstGeom prst="rect">
                <a:avLst/>
              </a:prstGeom>
              <a:blipFill>
                <a:blip r:embed="rId8"/>
                <a:stretch>
                  <a:fillRect l="-4828" r="-8966" b="-4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70526317-1FA9-47E6-8C8E-01B32A7C3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1791937"/>
            <a:ext cx="10080000" cy="3680064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A </a:t>
            </a:r>
            <a:r>
              <a:rPr lang="nl-BE" b="1" dirty="0" err="1"/>
              <a:t>trained</a:t>
            </a:r>
            <a:r>
              <a:rPr lang="nl-BE" dirty="0"/>
              <a:t> </a:t>
            </a:r>
            <a:r>
              <a:rPr lang="nl-BE" b="1" dirty="0"/>
              <a:t>model</a:t>
            </a:r>
            <a:r>
              <a:rPr lang="nl-BE" dirty="0"/>
              <a:t> </a:t>
            </a:r>
            <a:r>
              <a:rPr lang="nl-BE" dirty="0" err="1"/>
              <a:t>consists</a:t>
            </a:r>
            <a:r>
              <a:rPr lang="nl-BE" dirty="0"/>
              <a:t> of a</a:t>
            </a:r>
            <a:r>
              <a:rPr lang="nl-BE" b="1" dirty="0"/>
              <a:t> </a:t>
            </a:r>
            <a:r>
              <a:rPr lang="nl-BE" b="1" dirty="0" err="1"/>
              <a:t>function</a:t>
            </a:r>
            <a:r>
              <a:rPr lang="nl-BE" b="1" dirty="0"/>
              <a:t> (</a:t>
            </a:r>
            <a:r>
              <a:rPr lang="nl-BE" b="1" i="1" dirty="0"/>
              <a:t>f </a:t>
            </a:r>
            <a:r>
              <a:rPr lang="nl-BE" b="1" dirty="0"/>
              <a:t>) </a:t>
            </a:r>
            <a:r>
              <a:rPr lang="nl-BE" dirty="0"/>
              <a:t> </a:t>
            </a:r>
          </a:p>
          <a:p>
            <a:pPr marL="0" indent="0">
              <a:buNone/>
            </a:pP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b="1" dirty="0"/>
              <a:t>parameters (a, b)</a:t>
            </a:r>
            <a:r>
              <a:rPr lang="nl-BE" dirty="0"/>
              <a:t>.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Machine </a:t>
            </a:r>
            <a:r>
              <a:rPr lang="nl-BE" dirty="0" err="1"/>
              <a:t>learning</a:t>
            </a:r>
            <a:r>
              <a:rPr lang="nl-BE" dirty="0"/>
              <a:t> in 3 steps:</a:t>
            </a:r>
          </a:p>
          <a:p>
            <a:pPr>
              <a:buFontTx/>
              <a:buChar char="-"/>
            </a:pPr>
            <a:r>
              <a:rPr lang="nl-BE" dirty="0"/>
              <a:t>Pick a model (</a:t>
            </a:r>
            <a:r>
              <a:rPr lang="nl-BE" i="1" dirty="0"/>
              <a:t>f</a:t>
            </a:r>
            <a:r>
              <a:rPr lang="nl-BE" sz="2000" i="1" dirty="0"/>
              <a:t> )</a:t>
            </a:r>
          </a:p>
          <a:p>
            <a:pPr>
              <a:buFontTx/>
              <a:buChar char="-"/>
            </a:pPr>
            <a:r>
              <a:rPr lang="nl-BE" sz="2000" dirty="0" err="1"/>
              <a:t>Learn</a:t>
            </a:r>
            <a:r>
              <a:rPr lang="nl-BE" sz="2000" dirty="0"/>
              <a:t> </a:t>
            </a:r>
            <a:r>
              <a:rPr lang="nl-BE" sz="2000" dirty="0" err="1"/>
              <a:t>the</a:t>
            </a:r>
            <a:r>
              <a:rPr lang="nl-BE" sz="2000" dirty="0"/>
              <a:t> parameters (a, b)</a:t>
            </a:r>
          </a:p>
          <a:p>
            <a:pPr>
              <a:buFontTx/>
              <a:buChar char="-"/>
            </a:pPr>
            <a:r>
              <a:rPr lang="nl-BE" sz="2000" dirty="0"/>
              <a:t>Make </a:t>
            </a:r>
            <a:r>
              <a:rPr lang="nl-BE" sz="2000" dirty="0" err="1"/>
              <a:t>predictions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C9F7B1-45B7-4294-AEDC-AE9858BFE629}"/>
                  </a:ext>
                </a:extLst>
              </p:cNvPr>
              <p:cNvSpPr txBox="1"/>
              <p:nvPr/>
            </p:nvSpPr>
            <p:spPr>
              <a:xfrm>
                <a:off x="1055687" y="3419811"/>
                <a:ext cx="2929083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𝑥𝑖</m:t>
                      </m:r>
                    </m:oMath>
                  </m:oMathPara>
                </a14:m>
                <a:endParaRPr lang="nl-BE" b="0" baseline="-25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C9F7B1-45B7-4294-AEDC-AE9858BFE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7" y="3419811"/>
                <a:ext cx="2929083" cy="270652"/>
              </a:xfrm>
              <a:prstGeom prst="rect">
                <a:avLst/>
              </a:prstGeom>
              <a:blipFill>
                <a:blip r:embed="rId9"/>
                <a:stretch>
                  <a:fillRect l="-2703" t="-2273" b="-1818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03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7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EEDF-DF8F-4116-875F-2313F7E2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2848D73-DC0B-4F18-9A7E-B5DA4B798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399" y="0"/>
            <a:ext cx="6856602" cy="6856602"/>
          </a:xfrm>
        </p:spPr>
      </p:pic>
      <p:pic>
        <p:nvPicPr>
          <p:cNvPr id="12" name="Picture 11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D076B6C-FB9E-481A-A3E4-8C86D5E08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D017F-8FE6-46C4-82E5-1DAB630A0F7F}"/>
                  </a:ext>
                </a:extLst>
              </p:cNvPr>
              <p:cNvSpPr txBox="1"/>
              <p:nvPr/>
            </p:nvSpPr>
            <p:spPr>
              <a:xfrm>
                <a:off x="1067377" y="1514938"/>
                <a:ext cx="1001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D017F-8FE6-46C4-82E5-1DAB630A0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377" y="1514938"/>
                <a:ext cx="1001941" cy="276999"/>
              </a:xfrm>
              <a:prstGeom prst="rect">
                <a:avLst/>
              </a:prstGeom>
              <a:blipFill>
                <a:blip r:embed="rId5"/>
                <a:stretch>
                  <a:fillRect l="-4268" r="-3049" b="-1111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25991B-516D-4955-9386-011E3008380A}"/>
                  </a:ext>
                </a:extLst>
              </p:cNvPr>
              <p:cNvSpPr txBox="1"/>
              <p:nvPr/>
            </p:nvSpPr>
            <p:spPr>
              <a:xfrm>
                <a:off x="1055688" y="1856082"/>
                <a:ext cx="1009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price</m:t>
                      </m:r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25991B-516D-4955-9386-011E30083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856082"/>
                <a:ext cx="1009122" cy="276999"/>
              </a:xfrm>
              <a:prstGeom prst="rect">
                <a:avLst/>
              </a:prstGeom>
              <a:blipFill>
                <a:blip r:embed="rId6"/>
                <a:stretch>
                  <a:fillRect l="-4217" r="-7831" b="-369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1209EE-4DE2-44E2-AB56-E7111F74C49C}"/>
                  </a:ext>
                </a:extLst>
              </p:cNvPr>
              <p:cNvSpPr txBox="1"/>
              <p:nvPr/>
            </p:nvSpPr>
            <p:spPr>
              <a:xfrm>
                <a:off x="1043999" y="2371889"/>
                <a:ext cx="3231910" cy="27065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BE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BE" b="0" i="1" baseline="3000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nl-BE" b="0" baseline="300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1209EE-4DE2-44E2-AB56-E7111F74C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2371889"/>
                <a:ext cx="3231910" cy="270652"/>
              </a:xfrm>
              <a:prstGeom prst="rect">
                <a:avLst/>
              </a:prstGeom>
              <a:blipFill>
                <a:blip r:embed="rId7"/>
                <a:stretch>
                  <a:fillRect l="-2056" b="-612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BA2FF5-BFCC-43AF-830D-78F2B2A28AB0}"/>
                  </a:ext>
                </a:extLst>
              </p:cNvPr>
              <p:cNvSpPr txBox="1"/>
              <p:nvPr/>
            </p:nvSpPr>
            <p:spPr>
              <a:xfrm>
                <a:off x="1043999" y="3152001"/>
                <a:ext cx="8824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nl-BE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BA2FF5-BFCC-43AF-830D-78F2B2A28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3152001"/>
                <a:ext cx="882486" cy="276999"/>
              </a:xfrm>
              <a:prstGeom prst="rect">
                <a:avLst/>
              </a:prstGeom>
              <a:blipFill>
                <a:blip r:embed="rId8"/>
                <a:stretch>
                  <a:fillRect l="-4828" r="-8966" b="-369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98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EEDF-DF8F-4116-875F-2313F7E2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999" y="2875085"/>
            <a:ext cx="10080000" cy="337624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Feature engineering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Define </a:t>
            </a:r>
            <a:r>
              <a:rPr lang="en-GB" dirty="0">
                <a:solidFill>
                  <a:srgbClr val="00B050"/>
                </a:solidFill>
              </a:rPr>
              <a:t>features </a:t>
            </a:r>
            <a:r>
              <a:rPr lang="en-GB" dirty="0"/>
              <a:t>(Manual job. Requires insight, experience and experimentation)</a:t>
            </a:r>
          </a:p>
          <a:p>
            <a:pPr marL="0" indent="0">
              <a:buNone/>
            </a:pPr>
            <a:r>
              <a:rPr lang="en-GB" dirty="0"/>
              <a:t>Learn the </a:t>
            </a:r>
            <a:r>
              <a:rPr lang="en-GB" dirty="0">
                <a:solidFill>
                  <a:srgbClr val="FF0000"/>
                </a:solidFill>
              </a:rPr>
              <a:t>weights </a:t>
            </a:r>
            <a:r>
              <a:rPr lang="en-GB" dirty="0"/>
              <a:t>(next slides)!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331E00-0971-464E-B44E-981E1265BC20}"/>
                  </a:ext>
                </a:extLst>
              </p:cNvPr>
              <p:cNvSpPr txBox="1"/>
              <p:nvPr/>
            </p:nvSpPr>
            <p:spPr>
              <a:xfrm>
                <a:off x="1068001" y="1507285"/>
                <a:ext cx="517443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=#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𝑏𝑎𝑡h𝑟𝑜𝑜𝑚𝑠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𝑙𝑜𝑐𝑎𝑡𝑖𝑜𝑛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nl-BE" b="0" dirty="0"/>
              </a:p>
              <a:p>
                <a:endParaRPr lang="nl-BE" b="0" dirty="0"/>
              </a:p>
              <a:p>
                <a:endParaRPr lang="nl-BE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331E00-0971-464E-B44E-981E1265B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001" y="1507285"/>
                <a:ext cx="5174430" cy="830997"/>
              </a:xfrm>
              <a:prstGeom prst="rect">
                <a:avLst/>
              </a:prstGeom>
              <a:blipFill>
                <a:blip r:embed="rId2"/>
                <a:stretch>
                  <a:fillRect l="-117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23FC0-1B30-4FC0-BA7C-CFE31CDEAF75}"/>
                  </a:ext>
                </a:extLst>
              </p:cNvPr>
              <p:cNvSpPr txBox="1"/>
              <p:nvPr/>
            </p:nvSpPr>
            <p:spPr>
              <a:xfrm>
                <a:off x="1055688" y="1922784"/>
                <a:ext cx="10091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price</m:t>
                      </m:r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1223FC0-1B30-4FC0-BA7C-CFE31CDEA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1922784"/>
                <a:ext cx="1009122" cy="276999"/>
              </a:xfrm>
              <a:prstGeom prst="rect">
                <a:avLst/>
              </a:prstGeom>
              <a:blipFill>
                <a:blip r:embed="rId3"/>
                <a:stretch>
                  <a:fillRect l="-4217" r="-7831" b="-369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F31AB-1794-4C7C-AD43-EF7E45CBFA41}"/>
                  </a:ext>
                </a:extLst>
              </p:cNvPr>
              <p:cNvSpPr txBox="1"/>
              <p:nvPr/>
            </p:nvSpPr>
            <p:spPr>
              <a:xfrm>
                <a:off x="1068001" y="3429000"/>
                <a:ext cx="6883551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𝐸𝑋𝐴𝑀𝑃𝐿𝐸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l-BE" b="0" i="1" baseline="30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nl-BE" b="0" i="1" baseline="-2500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nl-BE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nl-B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b="0" i="1" baseline="-2500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nl-BE" b="0" baseline="30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F31AB-1794-4C7C-AD43-EF7E45CBF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001" y="3429000"/>
                <a:ext cx="6883551" cy="270652"/>
              </a:xfrm>
              <a:prstGeom prst="rect">
                <a:avLst/>
              </a:prstGeom>
              <a:blipFill>
                <a:blip r:embed="rId4"/>
                <a:stretch>
                  <a:fillRect b="-3636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DCF45-F99D-4DE9-B6CA-9B79FF623E38}"/>
                  </a:ext>
                </a:extLst>
              </p:cNvPr>
              <p:cNvSpPr txBox="1"/>
              <p:nvPr/>
            </p:nvSpPr>
            <p:spPr>
              <a:xfrm>
                <a:off x="1055688" y="2316431"/>
                <a:ext cx="256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nl-BE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nl-BE" b="0" i="0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nl-BE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nl-BE" b="0" i="0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nl-BE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nl-BE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nl-BE" b="0" i="0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nl-BE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DCF45-F99D-4DE9-B6CA-9B79FF623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88" y="2316431"/>
                <a:ext cx="2566023" cy="276999"/>
              </a:xfrm>
              <a:prstGeom prst="rect">
                <a:avLst/>
              </a:prstGeom>
              <a:blipFill>
                <a:blip r:embed="rId5"/>
                <a:stretch>
                  <a:fillRect l="-1425" r="-2613" b="-4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63DA06-CC6A-4FC5-8B69-69419DE95B01}"/>
                  </a:ext>
                </a:extLst>
              </p:cNvPr>
              <p:cNvSpPr txBox="1"/>
              <p:nvPr/>
            </p:nvSpPr>
            <p:spPr>
              <a:xfrm>
                <a:off x="1043999" y="4015211"/>
                <a:ext cx="5761193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𝐼𝑁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𝐺𝐸𝑁𝐸𝑅𝐴𝐿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nl-BE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r>
                  <a:rPr lang="nl-BE" b="0" baseline="30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563DA06-CC6A-4FC5-8B69-69419DE95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4015211"/>
                <a:ext cx="5761193" cy="270652"/>
              </a:xfrm>
              <a:prstGeom prst="rect">
                <a:avLst/>
              </a:prstGeom>
              <a:blipFill>
                <a:blip r:embed="rId6"/>
                <a:stretch>
                  <a:fillRect l="-1376" b="-204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17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EEDF-DF8F-4116-875F-2313F7E2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28C61-66F9-44A5-9E14-71697ED9E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Learning the weights </a:t>
            </a:r>
          </a:p>
          <a:p>
            <a:pPr marL="0" indent="0">
              <a:buNone/>
            </a:pPr>
            <a:r>
              <a:rPr lang="en-GB" dirty="0"/>
              <a:t>	= </a:t>
            </a:r>
            <a:r>
              <a:rPr lang="en-GB" b="1" dirty="0"/>
              <a:t>minimizing the </a:t>
            </a:r>
            <a:r>
              <a:rPr lang="en-GB" b="1" dirty="0">
                <a:solidFill>
                  <a:srgbClr val="FF0000"/>
                </a:solidFill>
              </a:rPr>
              <a:t>loss</a:t>
            </a:r>
          </a:p>
          <a:p>
            <a:r>
              <a:rPr lang="en-GB" dirty="0"/>
              <a:t>Given a set a weights, and </a:t>
            </a:r>
          </a:p>
          <a:p>
            <a:pPr marL="360000" lvl="1" indent="0">
              <a:buNone/>
            </a:pPr>
            <a:r>
              <a:rPr lang="en-GB" dirty="0"/>
              <a:t>m observations (X</a:t>
            </a:r>
            <a:r>
              <a:rPr lang="en-GB" baseline="-25000" dirty="0"/>
              <a:t>i</a:t>
            </a:r>
            <a:r>
              <a:rPr lang="en-GB" dirty="0"/>
              <a:t>, Y</a:t>
            </a:r>
            <a:r>
              <a:rPr lang="en-GB" baseline="-25000" dirty="0"/>
              <a:t>i</a:t>
            </a:r>
            <a:r>
              <a:rPr lang="en-GB" dirty="0"/>
              <a:t>)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 1..m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0F367-E2A8-478E-ACFB-5F12625FB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1CAE5FA-1FFE-4B87-AFF2-70C59C125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65992F-1527-4383-BCED-2B5316CE0F69}"/>
                  </a:ext>
                </a:extLst>
              </p:cNvPr>
              <p:cNvSpPr txBox="1"/>
              <p:nvPr/>
            </p:nvSpPr>
            <p:spPr>
              <a:xfrm>
                <a:off x="1019406" y="4796984"/>
                <a:ext cx="4162194" cy="212365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l-BE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nl-BE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nl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nl-BE" b="0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nl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B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nl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nl-BE" b="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nl-BE" b="0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  <m:sup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nl-BE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nl-BE" b="0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  <m:sup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p>
                                <m:r>
                                  <a:rPr lang="nl-B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nl-BE" b="0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nl-BE" b="0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</m:e>
                      <m:sup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nl-BE" dirty="0">
                    <a:solidFill>
                      <a:srgbClr val="FF0000"/>
                    </a:solidFill>
                  </a:rPr>
                  <a:t> ...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nl-B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nl-BE" b="0" i="1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nl-B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nl-B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nl-BE" b="0" i="1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nl-BE" dirty="0">
                    <a:solidFill>
                      <a:srgbClr val="FF0000"/>
                    </a:solidFill>
                  </a:rPr>
                  <a:t>  </a:t>
                </a:r>
              </a:p>
              <a:p>
                <a:endParaRPr lang="nl-BE" dirty="0">
                  <a:solidFill>
                    <a:srgbClr val="FF0000"/>
                  </a:solidFill>
                </a:endParaRPr>
              </a:p>
              <a:p>
                <a:r>
                  <a:rPr lang="nl-BE" dirty="0" err="1">
                    <a:solidFill>
                      <a:schemeClr val="bg1">
                        <a:lumMod val="65000"/>
                      </a:schemeClr>
                    </a:solidFill>
                  </a:rPr>
                  <a:t>sum</a:t>
                </a:r>
                <a:r>
                  <a:rPr lang="nl-BE" dirty="0">
                    <a:solidFill>
                      <a:schemeClr val="bg1">
                        <a:lumMod val="65000"/>
                      </a:schemeClr>
                    </a:solidFill>
                  </a:rPr>
                  <a:t> over </a:t>
                </a:r>
                <a:r>
                  <a:rPr lang="nl-BE" dirty="0" err="1">
                    <a:solidFill>
                      <a:schemeClr val="bg1">
                        <a:lumMod val="65000"/>
                      </a:schemeClr>
                    </a:solidFill>
                  </a:rPr>
                  <a:t>all</a:t>
                </a:r>
                <a:r>
                  <a:rPr lang="nl-BE" dirty="0">
                    <a:solidFill>
                      <a:schemeClr val="bg1">
                        <a:lumMod val="65000"/>
                      </a:schemeClr>
                    </a:solidFill>
                  </a:rPr>
                  <a:t> m </a:t>
                </a:r>
                <a:r>
                  <a:rPr lang="nl-BE" dirty="0" err="1">
                    <a:solidFill>
                      <a:schemeClr val="bg1">
                        <a:lumMod val="65000"/>
                      </a:schemeClr>
                    </a:solidFill>
                  </a:rPr>
                  <a:t>examples</a:t>
                </a:r>
                <a:endParaRPr lang="nl-BE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nl-BE" dirty="0">
                  <a:solidFill>
                    <a:srgbClr val="FF0000"/>
                  </a:solidFill>
                </a:endParaRPr>
              </a:p>
              <a:p>
                <a:r>
                  <a:rPr lang="nl-BE" b="1" dirty="0">
                    <a:solidFill>
                      <a:srgbClr val="FF0000"/>
                    </a:solidFill>
                  </a:rPr>
                  <a:t>RSS</a:t>
                </a:r>
                <a:r>
                  <a:rPr lang="nl-BE" dirty="0">
                    <a:solidFill>
                      <a:srgbClr val="FF0000"/>
                    </a:solidFill>
                  </a:rPr>
                  <a:t> (</a:t>
                </a:r>
                <a:r>
                  <a:rPr lang="nl-BE" dirty="0" err="1">
                    <a:solidFill>
                      <a:srgbClr val="FF0000"/>
                    </a:solidFill>
                  </a:rPr>
                  <a:t>residual</a:t>
                </a:r>
                <a:r>
                  <a:rPr lang="nl-BE" dirty="0">
                    <a:solidFill>
                      <a:srgbClr val="FF0000"/>
                    </a:solidFill>
                  </a:rPr>
                  <a:t> </a:t>
                </a:r>
                <a:r>
                  <a:rPr lang="nl-BE" dirty="0" err="1">
                    <a:solidFill>
                      <a:srgbClr val="FF0000"/>
                    </a:solidFill>
                  </a:rPr>
                  <a:t>sum</a:t>
                </a:r>
                <a:r>
                  <a:rPr lang="nl-BE" dirty="0">
                    <a:solidFill>
                      <a:srgbClr val="FF0000"/>
                    </a:solidFill>
                  </a:rPr>
                  <a:t> of squares)</a:t>
                </a:r>
              </a:p>
              <a:p>
                <a:endParaRPr lang="nl-BE" b="0" dirty="0"/>
              </a:p>
              <a:p>
                <a:endParaRPr lang="nl-BE" b="0" baseline="-25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65992F-1527-4383-BCED-2B5316CE0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06" y="4796984"/>
                <a:ext cx="4162194" cy="2123658"/>
              </a:xfrm>
              <a:prstGeom prst="rect">
                <a:avLst/>
              </a:prstGeom>
              <a:blipFill>
                <a:blip r:embed="rId3"/>
                <a:stretch>
                  <a:fillRect l="-33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66C821-EB71-41F7-95D0-EC00C3BF051F}"/>
                  </a:ext>
                </a:extLst>
              </p:cNvPr>
              <p:cNvSpPr txBox="1"/>
              <p:nvPr/>
            </p:nvSpPr>
            <p:spPr>
              <a:xfrm>
                <a:off x="1043999" y="4158674"/>
                <a:ext cx="5831586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nl-BE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nl-BE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nl-B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r>
                  <a:rPr lang="nl-BE" b="0" baseline="300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66C821-EB71-41F7-95D0-EC00C3BF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4158674"/>
                <a:ext cx="5831586" cy="270652"/>
              </a:xfrm>
              <a:prstGeom prst="rect">
                <a:avLst/>
              </a:prstGeom>
              <a:blipFill>
                <a:blip r:embed="rId4"/>
                <a:stretch>
                  <a:fillRect l="-1567" t="-2222" b="-1777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921550-4C19-4B6B-8669-E210B8725723}"/>
                  </a:ext>
                </a:extLst>
              </p:cNvPr>
              <p:cNvSpPr txBox="1"/>
              <p:nvPr/>
            </p:nvSpPr>
            <p:spPr>
              <a:xfrm>
                <a:off x="1043999" y="3724094"/>
                <a:ext cx="2792688" cy="27065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nl-BE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nl-BE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𝑋𝑖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BE" b="0" baseline="30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921550-4C19-4B6B-8669-E210B8725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99" y="3724094"/>
                <a:ext cx="2792688" cy="270652"/>
              </a:xfrm>
              <a:prstGeom prst="rect">
                <a:avLst/>
              </a:prstGeom>
              <a:blipFill>
                <a:blip r:embed="rId5"/>
                <a:stretch>
                  <a:fillRect l="-873" r="-1747" b="-4090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69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Xylos 2018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ABC3D5"/>
      </a:lt2>
      <a:accent1>
        <a:srgbClr val="000000"/>
      </a:accent1>
      <a:accent2>
        <a:srgbClr val="BACCEA"/>
      </a:accent2>
      <a:accent3>
        <a:srgbClr val="ACC335"/>
      </a:accent3>
      <a:accent4>
        <a:srgbClr val="E7EEB4"/>
      </a:accent4>
      <a:accent5>
        <a:srgbClr val="AABDE2"/>
      </a:accent5>
      <a:accent6>
        <a:srgbClr val="A1A1A1"/>
      </a:accent6>
      <a:hlink>
        <a:srgbClr val="0071BC"/>
      </a:hlink>
      <a:folHlink>
        <a:srgbClr val="0071BC"/>
      </a:folHlink>
    </a:clrScheme>
    <a:fontScheme name="Xylos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ylos Template 2018.potx" id="{5B8FD948-1309-4EA7-A6F9-1C4ACB46363A}" vid="{A75E39E0-0B87-464D-8FC3-C442FAE58B50}"/>
    </a:ext>
  </a:extLst>
</a:theme>
</file>

<file path=ppt/theme/theme2.xml><?xml version="1.0" encoding="utf-8"?>
<a:theme xmlns:a="http://schemas.openxmlformats.org/drawingml/2006/main" name="Xylos Alternative slide deck">
  <a:themeElements>
    <a:clrScheme name="Custom 4">
      <a:dk1>
        <a:srgbClr val="000000"/>
      </a:dk1>
      <a:lt1>
        <a:srgbClr val="FFFFFF"/>
      </a:lt1>
      <a:dk2>
        <a:srgbClr val="000000"/>
      </a:dk2>
      <a:lt2>
        <a:srgbClr val="ABC3D5"/>
      </a:lt2>
      <a:accent1>
        <a:srgbClr val="000000"/>
      </a:accent1>
      <a:accent2>
        <a:srgbClr val="BACCEA"/>
      </a:accent2>
      <a:accent3>
        <a:srgbClr val="ACC335"/>
      </a:accent3>
      <a:accent4>
        <a:srgbClr val="E7EEB4"/>
      </a:accent4>
      <a:accent5>
        <a:srgbClr val="AABDE2"/>
      </a:accent5>
      <a:accent6>
        <a:srgbClr val="A1A1A1"/>
      </a:accent6>
      <a:hlink>
        <a:srgbClr val="0071BC"/>
      </a:hlink>
      <a:folHlink>
        <a:srgbClr val="0071BC"/>
      </a:folHlink>
    </a:clrScheme>
    <a:fontScheme name="Xylos">
      <a:majorFont>
        <a:latin typeface="Microsoft Sans Serif"/>
        <a:ea typeface=""/>
        <a:cs typeface=""/>
      </a:majorFont>
      <a:minorFont>
        <a:latin typeface="Microsoft Sans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ylos Template 2018.potx" id="{5B8FD948-1309-4EA7-A6F9-1C4ACB46363A}" vid="{34140026-7136-48A6-9C42-ACEEC3E187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Xylos Template 2018</Template>
  <TotalTime>0</TotalTime>
  <Words>2966</Words>
  <Application>Microsoft Office PowerPoint</Application>
  <PresentationFormat>Widescreen</PresentationFormat>
  <Paragraphs>632</Paragraphs>
  <Slides>48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Cambria Math</vt:lpstr>
      <vt:lpstr>Helvetica</vt:lpstr>
      <vt:lpstr>Microsoft Sans Serif</vt:lpstr>
      <vt:lpstr>Wingdings</vt:lpstr>
      <vt:lpstr>Xylos 2018</vt:lpstr>
      <vt:lpstr>Xylos Alternative slide deck</vt:lpstr>
      <vt:lpstr>AI AND MACHINE LEARNING </vt:lpstr>
      <vt:lpstr>Introduction</vt:lpstr>
      <vt:lpstr>Course overview </vt:lpstr>
      <vt:lpstr>Linear regression</vt:lpstr>
      <vt:lpstr>Linear regression </vt:lpstr>
      <vt:lpstr>Linear regression</vt:lpstr>
      <vt:lpstr>Linear regression</vt:lpstr>
      <vt:lpstr>Multiple inputs</vt:lpstr>
      <vt:lpstr>Learning the weights</vt:lpstr>
      <vt:lpstr>Gradient descent</vt:lpstr>
      <vt:lpstr>Gradient descent</vt:lpstr>
      <vt:lpstr>Learning rate "η" </vt:lpstr>
      <vt:lpstr>L is a convex function</vt:lpstr>
      <vt:lpstr>Gradient descent</vt:lpstr>
      <vt:lpstr>Stochastic gradient descent</vt:lpstr>
      <vt:lpstr>Categorical features</vt:lpstr>
      <vt:lpstr>One-hot encoding</vt:lpstr>
      <vt:lpstr>Model complexity  </vt:lpstr>
      <vt:lpstr>Model complexity            Underfit, overfit           bias, variance          amount of data</vt:lpstr>
      <vt:lpstr>Model complexity            Underfit, overfit           bias, variance          amount of data</vt:lpstr>
      <vt:lpstr>PowerPoint Presentation</vt:lpstr>
      <vt:lpstr>Model complexity            Underfit, overfit           bias, variance          amount of data</vt:lpstr>
      <vt:lpstr>Model complexity            Underfit, overfit           bias, variance          amount of data</vt:lpstr>
      <vt:lpstr>Model complexity            Underfit, overfit           bias, variance          amount of data</vt:lpstr>
      <vt:lpstr>Model complexity            Underfit, overfit           bias, variance          amount of data</vt:lpstr>
      <vt:lpstr>Model complexity            Underfit, overfit           bias, variance          amount of data</vt:lpstr>
      <vt:lpstr>Model complexity            Underfit, overfit           bias, variance          amount of data</vt:lpstr>
      <vt:lpstr>Model complexity            Underfit, overfit           bias, variance          amount of data</vt:lpstr>
      <vt:lpstr>Model complexity            Underfit, overfit           bias, variance          amount of data</vt:lpstr>
      <vt:lpstr>Model complexity            Underfit, overfit           bias, variance          amount of data</vt:lpstr>
      <vt:lpstr>Bias – variance trade-off</vt:lpstr>
      <vt:lpstr>Generalizing to new data... </vt:lpstr>
      <vt:lpstr>PowerPoint Presentation</vt:lpstr>
      <vt:lpstr>Regularization</vt:lpstr>
      <vt:lpstr>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Hyperparamer tuning</vt:lpstr>
      <vt:lpstr>Hyperparamer tuning</vt:lpstr>
      <vt:lpstr>Hyperparameter tuning </vt:lpstr>
      <vt:lpstr>Cross-validation</vt:lpstr>
      <vt:lpstr>Cross-validation</vt:lpstr>
      <vt:lpstr>Cross-validation</vt:lpstr>
      <vt:lpstr>Dealing with imbalanced classes 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2018-09-20T12:37:26Z</dcterms:created>
  <dcterms:modified xsi:type="dcterms:W3CDTF">2018-10-05T16:06:25Z</dcterms:modified>
</cp:coreProperties>
</file>